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45"/>
  </p:notesMasterIdLst>
  <p:handoutMasterIdLst>
    <p:handoutMasterId r:id="rId46"/>
  </p:handoutMasterIdLst>
  <p:sldIdLst>
    <p:sldId id="256" r:id="rId2"/>
    <p:sldId id="257" r:id="rId3"/>
    <p:sldId id="311" r:id="rId4"/>
    <p:sldId id="306" r:id="rId5"/>
    <p:sldId id="322" r:id="rId6"/>
    <p:sldId id="319" r:id="rId7"/>
    <p:sldId id="323" r:id="rId8"/>
    <p:sldId id="325" r:id="rId9"/>
    <p:sldId id="324" r:id="rId10"/>
    <p:sldId id="330" r:id="rId11"/>
    <p:sldId id="307" r:id="rId12"/>
    <p:sldId id="275" r:id="rId13"/>
    <p:sldId id="309" r:id="rId14"/>
    <p:sldId id="312" r:id="rId15"/>
    <p:sldId id="314" r:id="rId16"/>
    <p:sldId id="268" r:id="rId17"/>
    <p:sldId id="284" r:id="rId18"/>
    <p:sldId id="315" r:id="rId19"/>
    <p:sldId id="316" r:id="rId20"/>
    <p:sldId id="317" r:id="rId21"/>
    <p:sldId id="267" r:id="rId22"/>
    <p:sldId id="269" r:id="rId23"/>
    <p:sldId id="270" r:id="rId24"/>
    <p:sldId id="271" r:id="rId25"/>
    <p:sldId id="272" r:id="rId26"/>
    <p:sldId id="273" r:id="rId27"/>
    <p:sldId id="274" r:id="rId28"/>
    <p:sldId id="313" r:id="rId29"/>
    <p:sldId id="278" r:id="rId30"/>
    <p:sldId id="279" r:id="rId31"/>
    <p:sldId id="280" r:id="rId32"/>
    <p:sldId id="285" r:id="rId33"/>
    <p:sldId id="282" r:id="rId34"/>
    <p:sldId id="286" r:id="rId35"/>
    <p:sldId id="287" r:id="rId36"/>
    <p:sldId id="326" r:id="rId37"/>
    <p:sldId id="297" r:id="rId38"/>
    <p:sldId id="327" r:id="rId39"/>
    <p:sldId id="328" r:id="rId40"/>
    <p:sldId id="329" r:id="rId41"/>
    <p:sldId id="290" r:id="rId42"/>
    <p:sldId id="321" r:id="rId43"/>
    <p:sldId id="295" r:id="rId44"/>
  </p:sldIdLst>
  <p:sldSz cx="9144000" cy="6858000" type="screen4x3"/>
  <p:notesSz cx="6797675" cy="9856788"/>
  <p:defaultTextStyle>
    <a:defPPr>
      <a:defRPr lang="hu-H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66"/>
    <a:srgbClr val="FFFFCC"/>
    <a:srgbClr val="506624"/>
    <a:srgbClr val="5F792B"/>
    <a:srgbClr val="FF3399"/>
    <a:srgbClr val="FF0066"/>
    <a:srgbClr val="FFFF99"/>
    <a:srgbClr val="0000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Közepesen sötét stílus 2 – 1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Közepesen sötét stílus 2 – 3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D5ABB26-0587-4C30-8999-92F81FD0307C}" styleName="Stílus és rács nélkül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9C7853C-536D-4A76-A0AE-DD22124D55A5}" styleName="Téma alapján készült stílus 1 – 3. jelölőszín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EB344D84-9AFB-497E-A393-DC336BA19D2E}" styleName="Közepesen sötét stílus 3 – 3. jelölőszín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617" autoAdjust="0"/>
    <p:restoredTop sz="96270" autoAdjust="0"/>
  </p:normalViewPr>
  <p:slideViewPr>
    <p:cSldViewPr>
      <p:cViewPr varScale="1">
        <p:scale>
          <a:sx n="73" d="100"/>
          <a:sy n="73" d="100"/>
        </p:scale>
        <p:origin x="-552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3" d="100"/>
          <a:sy n="83" d="100"/>
        </p:scale>
        <p:origin x="-1992" y="-72"/>
      </p:cViewPr>
      <p:guideLst>
        <p:guide orient="horz" pos="3105"/>
        <p:guide pos="2141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21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21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FAE995F5-7968-40F6-9579-3200B6D8C34C}" type="datetimeFigureOut">
              <a:rPr lang="hu-HU"/>
              <a:pPr>
                <a:defRPr/>
              </a:pPr>
              <a:t>2015.01.29.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2"/>
          </p:nvPr>
        </p:nvSpPr>
        <p:spPr>
          <a:xfrm>
            <a:off x="0" y="9361488"/>
            <a:ext cx="2946400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3"/>
          </p:nvPr>
        </p:nvSpPr>
        <p:spPr>
          <a:xfrm>
            <a:off x="3849688" y="9361488"/>
            <a:ext cx="2946400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6D3A2460-AF29-451C-8BD1-FD5F6F9B8B1F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21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21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A2AB6729-D1A0-4D4A-8CA9-AC84BB8794D5}" type="datetimeFigureOut">
              <a:rPr lang="hu-HU"/>
              <a:pPr>
                <a:defRPr/>
              </a:pPr>
              <a:t>2015.01.29.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935038" y="739775"/>
            <a:ext cx="4927600" cy="36957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hu-HU" noProof="0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79450" y="4681538"/>
            <a:ext cx="5438775" cy="44354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noProof="0" smtClean="0"/>
              <a:t>Mintaszöveg szerkesztése</a:t>
            </a:r>
          </a:p>
          <a:p>
            <a:pPr lvl="1"/>
            <a:r>
              <a:rPr lang="hu-HU" noProof="0" smtClean="0"/>
              <a:t>Második szint</a:t>
            </a:r>
          </a:p>
          <a:p>
            <a:pPr lvl="2"/>
            <a:r>
              <a:rPr lang="hu-HU" noProof="0" smtClean="0"/>
              <a:t>Harmadik szint</a:t>
            </a:r>
          </a:p>
          <a:p>
            <a:pPr lvl="3"/>
            <a:r>
              <a:rPr lang="hu-HU" noProof="0" smtClean="0"/>
              <a:t>Negyedik szint</a:t>
            </a:r>
          </a:p>
          <a:p>
            <a:pPr lvl="4"/>
            <a:r>
              <a:rPr lang="hu-HU" noProof="0" smtClean="0"/>
              <a:t>Ötödik szint</a:t>
            </a:r>
            <a:endParaRPr lang="hu-HU" noProof="0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9361488"/>
            <a:ext cx="2946400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49688" y="9361488"/>
            <a:ext cx="2946400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47129900-C364-428E-93D7-9BFB462F5FB8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6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hu-H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Diakép helye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2" name="Jegyzetek hely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hu-HU" smtClean="0"/>
              <a:t>ha az adatszolgáltatásra kötelezett magánszemély, a „MEGH lap” kitöltése nem feltétele az elektronikus adatszolgáltatás beküldésének, amennyiben az adatszolgáltatásra kötelezett és a beküldő személye megegyezik. Ilyenkor a magánszemély/adatszolgáltató „KÜJ lapon” feltüntetett adatai alapján történik a beadott adatszolgáltatások ügyfélkapus jogosultság ellenőrzése (viszontazonosítása). Ezért nagyon fontos, hogy a természetes személy esetén a „KÜJ lapon” feltüntetett adatok megegyezzenek az ügyfélkapus regisztrációnál megadottakkal. </a:t>
            </a: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74B75EB-1BF4-4271-A73B-5A60E49B103F}" type="slidenum">
              <a:rPr lang="hu-HU" smtClean="0"/>
              <a:pPr>
                <a:defRPr/>
              </a:pPr>
              <a:t>4</a:t>
            </a:fld>
            <a:endParaRPr lang="hu-H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Diakép hely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4" name="Jegyzetek hely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hu-HU" smtClean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274AF91-36EA-4CA0-9589-7B8909337CF1}" type="slidenum">
              <a:rPr lang="hu-HU" smtClean="0"/>
              <a:pPr>
                <a:defRPr/>
              </a:pPr>
              <a:t>12</a:t>
            </a:fld>
            <a:endParaRPr lang="hu-H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Diakép hely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2" name="Jegyzetek hely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hu-HU" smtClean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0268C3C-6DB6-44A7-9DEE-61D2E1A324A1}" type="slidenum">
              <a:rPr lang="hu-HU" smtClean="0"/>
              <a:pPr>
                <a:defRPr/>
              </a:pPr>
              <a:t>13</a:t>
            </a:fld>
            <a:endParaRPr lang="hu-H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Diakép hely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986" name="Jegyzetek hely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hu-HU" smtClean="0"/>
              <a:t>T és E !</a:t>
            </a:r>
          </a:p>
        </p:txBody>
      </p:sp>
      <p:sp>
        <p:nvSpPr>
          <p:cNvPr id="34820" name="Dia számának helye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0AD614C-A540-4C4F-A413-7F0DF78A13FE}" type="slidenum">
              <a:rPr lang="hu-H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23</a:t>
            </a:fld>
            <a:endParaRPr lang="hu-HU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Diakép hely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4" name="Jegyzetek hely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hu-HU" smtClean="0"/>
              <a:t>Eljárásspecifikus anyagok</a:t>
            </a: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415FF2C-5F36-42F7-9F2B-90259E2498D4}" type="slidenum">
              <a:rPr lang="hu-HU" smtClean="0"/>
              <a:pPr>
                <a:defRPr/>
              </a:pPr>
              <a:t>24</a:t>
            </a:fld>
            <a:endParaRPr lang="hu-H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Diakép hely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154" name="Jegyzetek hely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hu-HU" smtClean="0"/>
          </a:p>
        </p:txBody>
      </p:sp>
      <p:sp>
        <p:nvSpPr>
          <p:cNvPr id="4" name="Dia számának helye 3"/>
          <p:cNvSpPr txBox="1">
            <a:spLocks noGrp="1"/>
          </p:cNvSpPr>
          <p:nvPr/>
        </p:nvSpPr>
        <p:spPr>
          <a:xfrm>
            <a:off x="3849688" y="9361488"/>
            <a:ext cx="2946400" cy="493712"/>
          </a:xfrm>
          <a:prstGeom prst="rect">
            <a:avLst/>
          </a:prstGeom>
          <a:noFill/>
        </p:spPr>
        <p:txBody>
          <a:bodyPr anchor="b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3A67414B-575E-4D04-94D0-2172E3575EF6}" type="slidenum">
              <a:rPr lang="hu-HU" sz="1200">
                <a:latin typeface="+mn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28</a:t>
            </a:fld>
            <a:endParaRPr lang="hu-HU" sz="1200">
              <a:latin typeface="+mn-lt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Diakép hely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4274" name="Jegyzetek hely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hu-HU" smtClean="0"/>
          </a:p>
        </p:txBody>
      </p:sp>
      <p:sp>
        <p:nvSpPr>
          <p:cNvPr id="35844" name="Dia számának helye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6BD9213-453E-4E99-960D-36167847A694}" type="slidenum">
              <a:rPr lang="hu-H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32</a:t>
            </a:fld>
            <a:endParaRPr lang="hu-HU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Diakép hely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2" name="Jegyzetek hely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hu-HU" smtClean="0"/>
              <a:t>TA2 –</a:t>
            </a:r>
            <a:r>
              <a:rPr lang="hu-HU" smtClean="0">
                <a:solidFill>
                  <a:srgbClr val="FFFFCC"/>
                </a:solidFill>
              </a:rPr>
              <a:t>Tüzelő anyagok minőségi adatai adatlap</a:t>
            </a:r>
            <a:r>
              <a:rPr lang="hu-HU" smtClean="0"/>
              <a:t> lap csak 50 MW felettieknél</a:t>
            </a:r>
          </a:p>
        </p:txBody>
      </p:sp>
      <p:sp>
        <p:nvSpPr>
          <p:cNvPr id="36868" name="Dia számának helye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A7230EB-FB16-4B84-A676-AA8C927A2051}" type="slidenum">
              <a:rPr lang="hu-H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33</a:t>
            </a:fld>
            <a:endParaRPr lang="hu-HU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Diakép hely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8370" name="Jegyzetek hely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hu-HU" smtClean="0"/>
              <a:t>A száraz füstgáz térfogatáramát normál állapotban, azaz 273 K hőmérsékleten és 101,3 kPa nyomáson, a vízgőztartalomra vonatkozó korrekció elvégzése után Nm3/h mértékegységben kell megadni (normál állapotú, száraz füstgáz);</a:t>
            </a: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6C0643F-1A09-43ED-8BA4-7B630A7AFFE3}" type="slidenum">
              <a:rPr lang="hu-HU" smtClean="0"/>
              <a:pPr>
                <a:defRPr/>
              </a:pPr>
              <a:t>34</a:t>
            </a:fld>
            <a:endParaRPr lang="hu-H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smtClean="0"/>
              <a:t>Alcím mintájának szerkesztése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EB4469-5410-463E-B5AE-8F11BCE5D89B}" type="datetimeFigureOut">
              <a:rPr lang="hu-HU"/>
              <a:pPr>
                <a:defRPr/>
              </a:pPr>
              <a:t>2015.01.29.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F4B813-EA3D-46C3-9C7C-3B426F7CF1E1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</p:cSld>
  <p:clrMapOvr>
    <a:masterClrMapping/>
  </p:clrMapOvr>
  <p:transition>
    <p:wedg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mintácska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000" baseline="0"/>
            </a:lvl1pPr>
          </a:lstStyle>
          <a:p>
            <a:r>
              <a:rPr lang="hu-HU" dirty="0" smtClean="0"/>
              <a:t>Mintacím szerkesztése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400" baseline="0">
                <a:latin typeface="Calibri" pitchFamily="34" charset="0"/>
              </a:defRPr>
            </a:lvl1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 dirty="0"/>
          </a:p>
        </p:txBody>
      </p:sp>
    </p:spTree>
  </p:cSld>
  <p:clrMapOvr>
    <a:masterClrMapping/>
  </p:clrMapOvr>
  <p:transition>
    <p:wedg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C501D9-ECD8-4E98-85DE-138E60C9A7F4}" type="datetimeFigureOut">
              <a:rPr lang="hu-HU"/>
              <a:pPr>
                <a:defRPr/>
              </a:pPr>
              <a:t>2015.01.29.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4B2613-15B9-45A4-AC5B-8031623AD92F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</p:cSld>
  <p:clrMapOvr>
    <a:masterClrMapping/>
  </p:clrMapOvr>
  <p:transition>
    <p:wedg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8D4D76-64B7-41AB-9434-225B13800B76}" type="datetimeFigureOut">
              <a:rPr lang="hu-HU"/>
              <a:pPr>
                <a:defRPr/>
              </a:pPr>
              <a:t>2015.01.29.</a:t>
            </a:fld>
            <a:endParaRPr lang="hu-HU"/>
          </a:p>
        </p:txBody>
      </p:sp>
      <p:sp>
        <p:nvSpPr>
          <p:cNvPr id="6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7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993586-5499-48FB-87E1-15AA6A066A6D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</p:cSld>
  <p:clrMapOvr>
    <a:masterClrMapping/>
  </p:clrMapOvr>
  <p:transition>
    <p:wedg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0AC26E-8B9C-4321-A242-21B75A1D28E9}" type="datetimeFigureOut">
              <a:rPr lang="hu-HU"/>
              <a:pPr>
                <a:defRPr/>
              </a:pPr>
              <a:t>2015.01.29.</a:t>
            </a:fld>
            <a:endParaRPr lang="hu-HU"/>
          </a:p>
        </p:txBody>
      </p:sp>
      <p:sp>
        <p:nvSpPr>
          <p:cNvPr id="8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9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E0A300-8722-446E-BFDC-C4FCA30031AA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</p:cSld>
  <p:clrMapOvr>
    <a:masterClrMapping/>
  </p:clrMapOvr>
  <p:transition>
    <p:wedg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183654-94BE-46B0-AD50-CCAADD7F03B9}" type="datetimeFigureOut">
              <a:rPr lang="hu-HU"/>
              <a:pPr>
                <a:defRPr/>
              </a:pPr>
              <a:t>2015.01.29.</a:t>
            </a:fld>
            <a:endParaRPr lang="hu-HU"/>
          </a:p>
        </p:txBody>
      </p:sp>
      <p:sp>
        <p:nvSpPr>
          <p:cNvPr id="4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5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B4D1A7-6524-4B3B-BDF0-6AB988082EF9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</p:cSld>
  <p:clrMapOvr>
    <a:masterClrMapping/>
  </p:clrMapOvr>
  <p:transition>
    <p:wedg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ABCD04-2340-4A5D-89EB-5B3E7C86BA02}" type="datetimeFigureOut">
              <a:rPr lang="hu-HU"/>
              <a:pPr>
                <a:defRPr/>
              </a:pPr>
              <a:t>2015.01.29.</a:t>
            </a:fld>
            <a:endParaRPr lang="hu-HU"/>
          </a:p>
        </p:txBody>
      </p:sp>
      <p:sp>
        <p:nvSpPr>
          <p:cNvPr id="3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4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C8DA2C-6FDE-4D11-AB31-FCD8FD9FAB16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</p:cSld>
  <p:clrMapOvr>
    <a:masterClrMapping/>
  </p:clrMapOvr>
  <p:transition>
    <p:wedg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CB17B8-6CF9-48A4-9FBA-B40D03B421C1}" type="datetimeFigureOut">
              <a:rPr lang="hu-HU"/>
              <a:pPr>
                <a:defRPr/>
              </a:pPr>
              <a:t>2015.01.29.</a:t>
            </a:fld>
            <a:endParaRPr lang="hu-HU"/>
          </a:p>
        </p:txBody>
      </p:sp>
      <p:sp>
        <p:nvSpPr>
          <p:cNvPr id="6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7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9815E6-E58F-48D6-932C-9BCDC56C2D40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</p:cSld>
  <p:clrMapOvr>
    <a:masterClrMapping/>
  </p:clrMapOvr>
  <p:transition>
    <p:wedg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hu-HU" noProof="0" smtClean="0"/>
              <a:t>Kép beszúrásához kattintson az ikonra</a:t>
            </a:r>
            <a:endParaRPr lang="hu-HU" noProof="0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7AC137-6DFF-43F0-B705-1E875C3E5F68}" type="datetimeFigureOut">
              <a:rPr lang="hu-HU"/>
              <a:pPr>
                <a:defRPr/>
              </a:pPr>
              <a:t>2015.01.29.</a:t>
            </a:fld>
            <a:endParaRPr lang="hu-HU"/>
          </a:p>
        </p:txBody>
      </p:sp>
      <p:sp>
        <p:nvSpPr>
          <p:cNvPr id="6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7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2B2A02-BEEA-410F-AB74-44389396BF22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</p:cSld>
  <p:clrMapOvr>
    <a:masterClrMapping/>
  </p:clrMapOvr>
  <p:transition>
    <p:wedg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698D45-9297-4826-AE1A-3CCBA7FFEDDD}" type="datetimeFigureOut">
              <a:rPr lang="hu-HU"/>
              <a:pPr>
                <a:defRPr/>
              </a:pPr>
              <a:t>2015.01.29.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BC088D-0030-411C-A440-B8746C587F3C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</p:cSld>
  <p:clrMapOvr>
    <a:masterClrMapping/>
  </p:clrMapOvr>
  <p:transition>
    <p:wedg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0BC3E7-9A68-4BBF-8AAE-7687407FC482}" type="datetimeFigureOut">
              <a:rPr lang="hu-HU"/>
              <a:pPr>
                <a:defRPr/>
              </a:pPr>
              <a:t>2015.01.29.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6B3072-FF4D-40D5-B636-8E58854BA8C9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</p:cSld>
  <p:clrMapOvr>
    <a:masterClrMapping/>
  </p:clrMapOvr>
  <p:transition>
    <p:wedg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Cím hely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</a:p>
        </p:txBody>
      </p:sp>
      <p:sp>
        <p:nvSpPr>
          <p:cNvPr id="1027" name="Szöveg helye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070A844B-4FB7-41C5-8CC5-B45D8A492D86}" type="datetimeFigureOut">
              <a:rPr lang="hu-HU"/>
              <a:pPr>
                <a:defRPr/>
              </a:pPr>
              <a:t>2015.01.29.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9FBCB03-E1A6-4F0E-B68C-AF957CF0F604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8" r:id="rId2"/>
    <p:sldLayoutId id="2147483706" r:id="rId3"/>
    <p:sldLayoutId id="2147483705" r:id="rId4"/>
    <p:sldLayoutId id="2147483704" r:id="rId5"/>
    <p:sldLayoutId id="2147483703" r:id="rId6"/>
    <p:sldLayoutId id="2147483702" r:id="rId7"/>
    <p:sldLayoutId id="2147483701" r:id="rId8"/>
    <p:sldLayoutId id="2147483700" r:id="rId9"/>
    <p:sldLayoutId id="2147483699" r:id="rId10"/>
    <p:sldLayoutId id="2147483698" r:id="rId11"/>
  </p:sldLayoutIdLst>
  <p:transition>
    <p:wedge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mailto:support@fm.gov.hu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eb.okir.hu/hu/adatszolgaltatas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2555875" y="1714500"/>
            <a:ext cx="6408738" cy="2428875"/>
          </a:xfrm>
        </p:spPr>
        <p:txBody>
          <a:bodyPr>
            <a:normAutofit/>
          </a:bodyPr>
          <a:lstStyle/>
          <a:p>
            <a:pPr eaLnBrk="1" hangingPunct="1"/>
            <a:r>
              <a:rPr lang="hu-HU" sz="3600" b="1" smtClean="0">
                <a:solidFill>
                  <a:srgbClr val="FFFFCC"/>
                </a:solidFill>
              </a:rPr>
              <a:t>OKIR - LAIR</a:t>
            </a:r>
            <a:br>
              <a:rPr lang="hu-HU" sz="3600" b="1" smtClean="0">
                <a:solidFill>
                  <a:srgbClr val="FFFFCC"/>
                </a:solidFill>
              </a:rPr>
            </a:br>
            <a:r>
              <a:rPr lang="hu-HU" sz="3600" b="1" smtClean="0">
                <a:solidFill>
                  <a:srgbClr val="FFFFCC"/>
                </a:solidFill>
              </a:rPr>
              <a:t>Levegőtisztaság-védelmi Információs Rendszermodul</a:t>
            </a: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0" y="5445125"/>
            <a:ext cx="8964613" cy="1296988"/>
          </a:xfrm>
          <a:noFill/>
          <a:ln cap="rnd">
            <a:noFill/>
          </a:ln>
          <a:effectLst>
            <a:outerShdw dir="13500000" algn="br" rotWithShape="0">
              <a:prstClr val="black">
                <a:alpha val="40000"/>
              </a:prstClr>
            </a:out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l" eaLnBrk="1" hangingPunct="1"/>
            <a:r>
              <a:rPr lang="hu-HU" sz="2200" smtClean="0">
                <a:solidFill>
                  <a:srgbClr val="FFFFCC"/>
                </a:solidFill>
              </a:rPr>
              <a:t>		                        		   </a:t>
            </a:r>
            <a:r>
              <a:rPr lang="hu-HU" sz="2200" b="1" smtClean="0">
                <a:solidFill>
                  <a:srgbClr val="FFFFCC"/>
                </a:solidFill>
              </a:rPr>
              <a:t>Készítette: Maárné Horváth Éva</a:t>
            </a:r>
          </a:p>
          <a:p>
            <a:pPr eaLnBrk="1" hangingPunct="1"/>
            <a:r>
              <a:rPr lang="hu-HU" sz="2200" b="1" smtClean="0">
                <a:solidFill>
                  <a:srgbClr val="FFFFCC"/>
                </a:solidFill>
              </a:rPr>
              <a:t>Győr, 2015. január			Levegőtisztaság-védelmi felügyelő</a:t>
            </a:r>
          </a:p>
        </p:txBody>
      </p:sp>
      <p:sp>
        <p:nvSpPr>
          <p:cNvPr id="15364" name="Téglalap 5"/>
          <p:cNvSpPr>
            <a:spLocks noChangeArrowheads="1"/>
          </p:cNvSpPr>
          <p:nvPr/>
        </p:nvSpPr>
        <p:spPr bwMode="auto">
          <a:xfrm>
            <a:off x="323850" y="188913"/>
            <a:ext cx="8496300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tabLst>
                <a:tab pos="114300" algn="l"/>
              </a:tabLst>
            </a:pPr>
            <a:endParaRPr lang="hu-HU" sz="1600">
              <a:solidFill>
                <a:srgbClr val="FFFFCC"/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11237"/>
          </a:xfrm>
        </p:spPr>
        <p:txBody>
          <a:bodyPr/>
          <a:lstStyle/>
          <a:p>
            <a:r>
              <a:rPr lang="hu-HU" sz="3600" b="1" smtClean="0">
                <a:solidFill>
                  <a:srgbClr val="FFFFCC"/>
                </a:solidFill>
              </a:rPr>
              <a:t>Jogszabályok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0" y="1285860"/>
            <a:ext cx="9144000" cy="4286280"/>
          </a:xfrm>
          <a:noFill/>
          <a:ln w="38100"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eaLnBrk="1" hangingPunct="1">
              <a:buFont typeface="Arial" charset="0"/>
              <a:buNone/>
            </a:pPr>
            <a:r>
              <a:rPr lang="hu-HU" sz="2200" b="1" smtClean="0">
                <a:solidFill>
                  <a:srgbClr val="FFFFCC"/>
                </a:solidFill>
              </a:rPr>
              <a:t>78/2007. (IV. 24.) Korm. rendelet a környezeti alapnyilvántartásról</a:t>
            </a:r>
          </a:p>
          <a:p>
            <a:pPr eaLnBrk="1" hangingPunct="1">
              <a:buFontTx/>
              <a:buNone/>
            </a:pPr>
            <a:r>
              <a:rPr lang="hu-HU" sz="2200" b="1" smtClean="0">
                <a:solidFill>
                  <a:srgbClr val="FFFFCC"/>
                </a:solidFill>
              </a:rPr>
              <a:t>306/2010. (XII. 23.) Korm. rendelet a levegő védelméről</a:t>
            </a:r>
          </a:p>
          <a:p>
            <a:pPr eaLnBrk="1" hangingPunct="1">
              <a:buFontTx/>
              <a:buNone/>
            </a:pPr>
            <a:r>
              <a:rPr lang="hu-HU" sz="2200" b="1" smtClean="0">
                <a:solidFill>
                  <a:srgbClr val="FFFFCC"/>
                </a:solidFill>
              </a:rPr>
              <a:t>4/2011. (I. 14.) VM rendelet - határértékek</a:t>
            </a:r>
          </a:p>
          <a:p>
            <a:pPr eaLnBrk="1" hangingPunct="1">
              <a:buFontTx/>
              <a:buNone/>
            </a:pPr>
            <a:r>
              <a:rPr lang="hu-HU" sz="2200" b="1" smtClean="0">
                <a:solidFill>
                  <a:srgbClr val="FFFFCC"/>
                </a:solidFill>
              </a:rPr>
              <a:t>6/2011. (I. 14.) VM rendelet - vizsgálat, ellenőrzés, értékelés</a:t>
            </a:r>
          </a:p>
          <a:p>
            <a:pPr eaLnBrk="1" hangingPunct="1">
              <a:buFontTx/>
              <a:buNone/>
            </a:pPr>
            <a:r>
              <a:rPr lang="hu-HU" sz="2200" b="1" smtClean="0">
                <a:solidFill>
                  <a:srgbClr val="FFFFCC"/>
                </a:solidFill>
              </a:rPr>
              <a:t>32/1993. (XII. 23.) KTM rendelet - gázmotorok</a:t>
            </a:r>
          </a:p>
          <a:p>
            <a:pPr eaLnBrk="1" hangingPunct="1">
              <a:buFont typeface="Arial" charset="0"/>
              <a:buNone/>
            </a:pPr>
            <a:r>
              <a:rPr lang="hu-HU" sz="2200" b="1" smtClean="0">
                <a:solidFill>
                  <a:srgbClr val="FFFFCC"/>
                </a:solidFill>
              </a:rPr>
              <a:t>110/2013. (XII. 4.) VM rendelet - 50 MWth ≤ tüzelőberendezések</a:t>
            </a:r>
          </a:p>
          <a:p>
            <a:pPr eaLnBrk="1" hangingPunct="1">
              <a:buFontTx/>
              <a:buNone/>
            </a:pPr>
            <a:r>
              <a:rPr lang="hu-HU" sz="2200" b="1" smtClean="0">
                <a:solidFill>
                  <a:srgbClr val="FFFFCC"/>
                </a:solidFill>
              </a:rPr>
              <a:t>23/2001. (XI. 13.) KöM rendelet - 140 kWth ≤ tüzelőberendezések &lt; 50 MWth</a:t>
            </a:r>
          </a:p>
          <a:p>
            <a:pPr eaLnBrk="1" hangingPunct="1">
              <a:buFontTx/>
              <a:buNone/>
            </a:pPr>
            <a:r>
              <a:rPr lang="hu-HU" sz="2200" b="1" smtClean="0">
                <a:solidFill>
                  <a:srgbClr val="FFFFCC"/>
                </a:solidFill>
              </a:rPr>
              <a:t>7/1999. (VII. 21.) KöM rendelet - 140 kWth ≤ gázturbinák &lt; 50 MWth</a:t>
            </a:r>
          </a:p>
          <a:p>
            <a:pPr eaLnBrk="1" hangingPunct="1">
              <a:buFont typeface="Arial" charset="0"/>
              <a:buNone/>
            </a:pPr>
            <a:r>
              <a:rPr lang="hu-HU" sz="2200" b="1" smtClean="0">
                <a:solidFill>
                  <a:srgbClr val="FFFFCC"/>
                </a:solidFill>
              </a:rPr>
              <a:t>26/2014. (III. 25.) VM rendelet - VOC</a:t>
            </a:r>
          </a:p>
          <a:p>
            <a:pPr eaLnBrk="1" hangingPunct="1">
              <a:buFont typeface="Arial" charset="0"/>
              <a:buNone/>
            </a:pPr>
            <a:r>
              <a:rPr lang="hu-HU" sz="2200" b="1" smtClean="0">
                <a:solidFill>
                  <a:srgbClr val="FFFFCC"/>
                </a:solidFill>
              </a:rPr>
              <a:t>29/2014. (XI. 28.) FM rendelet - hulladékégetés</a:t>
            </a:r>
          </a:p>
        </p:txBody>
      </p:sp>
      <p:cxnSp>
        <p:nvCxnSpPr>
          <p:cNvPr id="5" name="Egyenes összekötő 4"/>
          <p:cNvCxnSpPr/>
          <p:nvPr/>
        </p:nvCxnSpPr>
        <p:spPr>
          <a:xfrm>
            <a:off x="642938" y="1714500"/>
            <a:ext cx="7858125" cy="1588"/>
          </a:xfrm>
          <a:prstGeom prst="line">
            <a:avLst/>
          </a:prstGeom>
          <a:ln>
            <a:solidFill>
              <a:srgbClr val="FFFF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hu-HU" sz="3600" b="1" smtClean="0">
                <a:solidFill>
                  <a:srgbClr val="FFFFCC"/>
                </a:solidFill>
              </a:rPr>
              <a:t>Jogszabályi változás</a:t>
            </a:r>
          </a:p>
        </p:txBody>
      </p:sp>
      <p:sp>
        <p:nvSpPr>
          <p:cNvPr id="84995" name="Rectangle 3"/>
          <p:cNvSpPr>
            <a:spLocks noGrp="1"/>
          </p:cNvSpPr>
          <p:nvPr>
            <p:ph type="body" idx="4294967295"/>
          </p:nvPr>
        </p:nvSpPr>
        <p:spPr>
          <a:xfrm>
            <a:off x="457200" y="1773238"/>
            <a:ext cx="8229600" cy="3743325"/>
          </a:xfrm>
        </p:spPr>
        <p:txBody>
          <a:bodyPr/>
          <a:lstStyle/>
          <a:p>
            <a:pPr algn="ctr" eaLnBrk="1" hangingPunct="1">
              <a:buFont typeface="Arial" charset="0"/>
              <a:buNone/>
            </a:pPr>
            <a:r>
              <a:rPr lang="hu-HU" sz="2400" b="1" smtClean="0">
                <a:solidFill>
                  <a:srgbClr val="FFFF66"/>
                </a:solidFill>
              </a:rPr>
              <a:t>306/2010. (XII. 23.) Korm. rendelet a levegő védelméről</a:t>
            </a:r>
          </a:p>
          <a:p>
            <a:pPr algn="ctr" eaLnBrk="1" hangingPunct="1">
              <a:buFont typeface="Arial" charset="0"/>
              <a:buNone/>
            </a:pPr>
            <a:r>
              <a:rPr lang="hu-HU" sz="2400" b="1" smtClean="0">
                <a:solidFill>
                  <a:srgbClr val="FFFF66"/>
                </a:solidFill>
              </a:rPr>
              <a:t>9. melléklet:</a:t>
            </a:r>
          </a:p>
          <a:p>
            <a:pPr>
              <a:buFont typeface="Arial" charset="0"/>
              <a:buNone/>
            </a:pPr>
            <a:endParaRPr lang="hu-HU" sz="2400" b="1" smtClean="0">
              <a:solidFill>
                <a:srgbClr val="FFFF66"/>
              </a:solidFill>
              <a:latin typeface="Arial" charset="0"/>
            </a:endParaRPr>
          </a:p>
          <a:p>
            <a:pPr algn="ctr">
              <a:lnSpc>
                <a:spcPct val="150000"/>
              </a:lnSpc>
              <a:buFont typeface="Arial" charset="0"/>
              <a:buNone/>
            </a:pPr>
            <a:r>
              <a:rPr lang="hu-HU" sz="2200" b="1" smtClean="0">
                <a:solidFill>
                  <a:srgbClr val="FFFFCC"/>
                </a:solidFill>
              </a:rPr>
              <a:t>Változás-bejelentési, vagy éves jelentési kötelezettség nem, </a:t>
            </a:r>
          </a:p>
          <a:p>
            <a:pPr algn="ctr">
              <a:lnSpc>
                <a:spcPct val="150000"/>
              </a:lnSpc>
              <a:buFont typeface="Arial" charset="0"/>
              <a:buNone/>
            </a:pPr>
            <a:r>
              <a:rPr lang="hu-HU" sz="2200" b="1" smtClean="0">
                <a:solidFill>
                  <a:srgbClr val="FFFFCC"/>
                </a:solidFill>
              </a:rPr>
              <a:t>vagy nem megfelelő teljesítése:</a:t>
            </a:r>
          </a:p>
          <a:p>
            <a:pPr>
              <a:buFont typeface="Arial" charset="0"/>
              <a:buNone/>
            </a:pPr>
            <a:endParaRPr lang="hu-HU" sz="2200" b="1" smtClean="0">
              <a:solidFill>
                <a:srgbClr val="FFFFCC"/>
              </a:solidFill>
              <a:latin typeface="Arial" charset="0"/>
            </a:endParaRPr>
          </a:p>
          <a:p>
            <a:pPr algn="ctr" eaLnBrk="1" hangingPunct="1">
              <a:buFont typeface="Arial" charset="0"/>
              <a:buNone/>
            </a:pPr>
            <a:r>
              <a:rPr lang="hu-HU" sz="2400" b="1" smtClean="0">
                <a:solidFill>
                  <a:srgbClr val="FFFF66"/>
                </a:solidFill>
              </a:rPr>
              <a:t>300 000 Ft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849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849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849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z="3600" b="1" smtClean="0">
                <a:solidFill>
                  <a:srgbClr val="FFFFCC"/>
                </a:solidFill>
              </a:rPr>
              <a:t>Változások</a:t>
            </a:r>
            <a:r>
              <a:rPr lang="hu-HU" sz="3600" b="1" smtClean="0"/>
              <a:t> </a:t>
            </a:r>
            <a:r>
              <a:rPr lang="hu-HU" sz="3600" b="1" smtClean="0">
                <a:solidFill>
                  <a:srgbClr val="FFFFCC"/>
                </a:solidFill>
              </a:rPr>
              <a:t>az adatszolgáltatás módjában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428750"/>
            <a:ext cx="8229600" cy="4286250"/>
          </a:xfrm>
        </p:spPr>
        <p:txBody>
          <a:bodyPr/>
          <a:lstStyle/>
          <a:p>
            <a:pPr algn="ctr" eaLnBrk="1" hangingPunct="1">
              <a:buFont typeface="Arial" charset="0"/>
              <a:buNone/>
            </a:pPr>
            <a:r>
              <a:rPr lang="hu-HU" sz="2200" b="1" smtClean="0">
                <a:solidFill>
                  <a:srgbClr val="FFFF66"/>
                </a:solidFill>
              </a:rPr>
              <a:t>Az adatlapok csak elektronikus úton nyújthatók be</a:t>
            </a:r>
          </a:p>
          <a:p>
            <a:pPr>
              <a:buFont typeface="Arial" charset="0"/>
              <a:buNone/>
            </a:pPr>
            <a:endParaRPr lang="hu-HU" sz="2200" b="1" smtClean="0">
              <a:solidFill>
                <a:srgbClr val="FFFF66"/>
              </a:solidFill>
            </a:endParaRPr>
          </a:p>
          <a:p>
            <a:pPr>
              <a:buFont typeface="Arial" charset="0"/>
              <a:buNone/>
            </a:pPr>
            <a:r>
              <a:rPr lang="hu-HU" sz="2200" b="1" smtClean="0">
                <a:solidFill>
                  <a:srgbClr val="FFFF66"/>
                </a:solidFill>
              </a:rPr>
              <a:t>Technikai feltételek:</a:t>
            </a:r>
          </a:p>
          <a:p>
            <a:pPr eaLnBrk="1" hangingPunct="1"/>
            <a:r>
              <a:rPr lang="hu-HU" sz="2200" b="1" smtClean="0">
                <a:solidFill>
                  <a:srgbClr val="FFFFCC"/>
                </a:solidFill>
              </a:rPr>
              <a:t>Ügyfélkapu regisztráció </a:t>
            </a:r>
          </a:p>
          <a:p>
            <a:pPr eaLnBrk="1" hangingPunct="1"/>
            <a:r>
              <a:rPr lang="hu-HU" sz="2200" b="1" smtClean="0">
                <a:solidFill>
                  <a:srgbClr val="FFFFCC"/>
                </a:solidFill>
              </a:rPr>
              <a:t>Nyomtatványkitöltő program (ÁNYK)</a:t>
            </a:r>
          </a:p>
          <a:p>
            <a:pPr eaLnBrk="1" hangingPunct="1"/>
            <a:r>
              <a:rPr lang="hu-HU" sz="2200" b="1" smtClean="0">
                <a:solidFill>
                  <a:srgbClr val="FFFFCC"/>
                </a:solidFill>
              </a:rPr>
              <a:t>Internet kapcsolat</a:t>
            </a:r>
          </a:p>
          <a:p>
            <a:pPr eaLnBrk="1" hangingPunct="1">
              <a:buFont typeface="Arial" charset="0"/>
              <a:buNone/>
            </a:pPr>
            <a:endParaRPr lang="hu-HU" sz="2200" b="1" smtClean="0">
              <a:solidFill>
                <a:srgbClr val="FFFFCC"/>
              </a:solidFill>
            </a:endParaRPr>
          </a:p>
          <a:p>
            <a:pPr eaLnBrk="1" hangingPunct="1">
              <a:buFont typeface="Arial" charset="0"/>
              <a:buNone/>
            </a:pPr>
            <a:r>
              <a:rPr lang="hu-HU" sz="2200" b="1" smtClean="0">
                <a:solidFill>
                  <a:srgbClr val="FFFF66"/>
                </a:solidFill>
              </a:rPr>
              <a:t>Adminisztratív előfeltételek:</a:t>
            </a:r>
          </a:p>
          <a:p>
            <a:pPr eaLnBrk="1" hangingPunct="1"/>
            <a:r>
              <a:rPr lang="hu-HU" sz="2200" b="1" smtClean="0">
                <a:solidFill>
                  <a:srgbClr val="FFFFCC"/>
                </a:solidFill>
              </a:rPr>
              <a:t>Egyedi környezetvédelmi azonosító igénylése (KÜJ, KTJ)</a:t>
            </a:r>
          </a:p>
          <a:p>
            <a:pPr eaLnBrk="1" hangingPunct="1"/>
            <a:r>
              <a:rPr lang="hu-HU" sz="2200" b="1" smtClean="0">
                <a:solidFill>
                  <a:srgbClr val="FFFFCC"/>
                </a:solidFill>
              </a:rPr>
              <a:t>Beküldésre való jogosultság igazolása (KAR MEGH)</a:t>
            </a:r>
          </a:p>
          <a:p>
            <a:pPr>
              <a:buFont typeface="Arial" charset="0"/>
              <a:buNone/>
            </a:pPr>
            <a:endParaRPr lang="hu-HU" smtClean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357188"/>
            <a:ext cx="8229600" cy="928687"/>
          </a:xfrm>
        </p:spPr>
        <p:txBody>
          <a:bodyPr/>
          <a:lstStyle/>
          <a:p>
            <a:r>
              <a:rPr lang="hu-HU" sz="3600" b="1" smtClean="0">
                <a:solidFill>
                  <a:srgbClr val="FFFFCC"/>
                </a:solidFill>
              </a:rPr>
              <a:t>ÁNYK</a:t>
            </a:r>
          </a:p>
        </p:txBody>
      </p:sp>
      <p:sp>
        <p:nvSpPr>
          <p:cNvPr id="30722" name="Tartalom helye 2"/>
          <p:cNvSpPr>
            <a:spLocks noGrp="1"/>
          </p:cNvSpPr>
          <p:nvPr>
            <p:ph idx="1"/>
          </p:nvPr>
        </p:nvSpPr>
        <p:spPr>
          <a:xfrm>
            <a:off x="457200" y="1357313"/>
            <a:ext cx="8229600" cy="1357312"/>
          </a:xfrm>
        </p:spPr>
        <p:txBody>
          <a:bodyPr/>
          <a:lstStyle/>
          <a:p>
            <a:pPr eaLnBrk="1" hangingPunct="1"/>
            <a:r>
              <a:rPr lang="hu-HU" sz="2200" b="1" smtClean="0">
                <a:solidFill>
                  <a:srgbClr val="FFFFCC"/>
                </a:solidFill>
              </a:rPr>
              <a:t>keretprogram telepítése (abevjava)</a:t>
            </a:r>
          </a:p>
          <a:p>
            <a:pPr eaLnBrk="1" hangingPunct="1"/>
            <a:r>
              <a:rPr lang="hu-HU" sz="2200" b="1" smtClean="0">
                <a:solidFill>
                  <a:srgbClr val="FFFFCC"/>
                </a:solidFill>
              </a:rPr>
              <a:t>szükséges nyomtatványok telepítése (KAR, LAL, LM)</a:t>
            </a:r>
          </a:p>
          <a:p>
            <a:pPr eaLnBrk="1" hangingPunct="1"/>
            <a:r>
              <a:rPr lang="hu-HU" sz="2200" b="1" smtClean="0">
                <a:solidFill>
                  <a:srgbClr val="FFFFCC"/>
                </a:solidFill>
              </a:rPr>
              <a:t>aktuális frissítések ellenőrzése és telepítése </a:t>
            </a:r>
          </a:p>
        </p:txBody>
      </p:sp>
      <p:pic>
        <p:nvPicPr>
          <p:cNvPr id="21507" name="Picture 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92175" y="2786063"/>
            <a:ext cx="7359650" cy="1643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Szövegdoboz 4"/>
          <p:cNvSpPr txBox="1"/>
          <p:nvPr/>
        </p:nvSpPr>
        <p:spPr>
          <a:xfrm>
            <a:off x="1320800" y="4572000"/>
            <a:ext cx="6502400" cy="8223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/>
            <a:r>
              <a:rPr lang="hu-HU" sz="2400" b="1">
                <a:solidFill>
                  <a:srgbClr val="FFFF66"/>
                </a:solidFill>
                <a:latin typeface="Calibri" pitchFamily="34" charset="0"/>
              </a:rPr>
              <a:t>Segítség (OKIR Helpdesk):</a:t>
            </a:r>
            <a:r>
              <a:rPr lang="hu-HU" b="1">
                <a:latin typeface="Calibri" pitchFamily="34" charset="0"/>
              </a:rPr>
              <a:t/>
            </a:r>
            <a:br>
              <a:rPr lang="hu-HU" b="1">
                <a:latin typeface="Calibri" pitchFamily="34" charset="0"/>
              </a:rPr>
            </a:br>
            <a:r>
              <a:rPr lang="hu-HU" sz="2400" b="1" u="sng">
                <a:solidFill>
                  <a:srgbClr val="00B0F0"/>
                </a:solidFill>
                <a:latin typeface="Calibri" pitchFamily="34" charset="0"/>
                <a:hlinkClick r:id="rId3"/>
              </a:rPr>
              <a:t>support@fm.gov.hu</a:t>
            </a:r>
            <a:endParaRPr lang="hu-HU" sz="2400" b="1" u="sng">
              <a:solidFill>
                <a:srgbClr val="00B0F0"/>
              </a:solidFill>
              <a:latin typeface="Calibri" pitchFamily="34" charset="0"/>
              <a:hlinkClick r:id="rId4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357188"/>
            <a:ext cx="8229600" cy="928687"/>
          </a:xfrm>
        </p:spPr>
        <p:txBody>
          <a:bodyPr/>
          <a:lstStyle/>
          <a:p>
            <a:r>
              <a:rPr lang="hu-HU" sz="3600" b="1" smtClean="0">
                <a:solidFill>
                  <a:srgbClr val="FFFFCC"/>
                </a:solidFill>
              </a:rPr>
              <a:t>ÁNYK</a:t>
            </a:r>
            <a:r>
              <a:rPr lang="hu-HU" sz="3600" b="1" smtClean="0">
                <a:solidFill>
                  <a:srgbClr val="FFFFCC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</a:p>
        </p:txBody>
      </p:sp>
      <p:sp>
        <p:nvSpPr>
          <p:cNvPr id="30722" name="Tartalom helye 2"/>
          <p:cNvSpPr>
            <a:spLocks noGrp="1"/>
          </p:cNvSpPr>
          <p:nvPr>
            <p:ph idx="1"/>
          </p:nvPr>
        </p:nvSpPr>
        <p:spPr>
          <a:xfrm>
            <a:off x="457200" y="1341438"/>
            <a:ext cx="8229600" cy="2447925"/>
          </a:xfrm>
        </p:spPr>
        <p:txBody>
          <a:bodyPr/>
          <a:lstStyle/>
          <a:p>
            <a:pPr marL="457200" indent="-457200" eaLnBrk="1" hangingPunct="1">
              <a:buFont typeface="Arial" charset="0"/>
              <a:buNone/>
            </a:pPr>
            <a:r>
              <a:rPr lang="hu-HU" sz="2200" b="1" smtClean="0">
                <a:solidFill>
                  <a:srgbClr val="FFFF66"/>
                </a:solidFill>
              </a:rPr>
              <a:t>adatszolgáltatás menete:</a:t>
            </a:r>
          </a:p>
          <a:p>
            <a:pPr marL="457200" indent="-457200" eaLnBrk="1" hangingPunct="1"/>
            <a:r>
              <a:rPr lang="hu-HU" sz="2200" b="1" smtClean="0">
                <a:solidFill>
                  <a:srgbClr val="FFFFCC"/>
                </a:solidFill>
              </a:rPr>
              <a:t>szükséges adatlapok kiválasztása a borítólapon</a:t>
            </a:r>
          </a:p>
          <a:p>
            <a:pPr marL="457200" indent="-457200" eaLnBrk="1" hangingPunct="1"/>
            <a:r>
              <a:rPr lang="hu-HU" sz="2200" b="1" smtClean="0">
                <a:solidFill>
                  <a:srgbClr val="FFFFCC"/>
                </a:solidFill>
              </a:rPr>
              <a:t>kiválasztott adatlapok kitöltése, mentése, ellenőrzése</a:t>
            </a:r>
          </a:p>
          <a:p>
            <a:pPr marL="457200" indent="-457200" eaLnBrk="1" hangingPunct="1"/>
            <a:r>
              <a:rPr lang="hu-HU" sz="2200" b="1" smtClean="0">
                <a:solidFill>
                  <a:srgbClr val="FFFFCC"/>
                </a:solidFill>
              </a:rPr>
              <a:t>elektronikus dokumentumok csatolása (kérelem, jegyzőkönyv) </a:t>
            </a:r>
          </a:p>
          <a:p>
            <a:pPr marL="457200" indent="-457200" eaLnBrk="1" hangingPunct="1"/>
            <a:r>
              <a:rPr lang="hu-HU" sz="2200" b="1" smtClean="0">
                <a:solidFill>
                  <a:srgbClr val="FFFFCC"/>
                </a:solidFill>
              </a:rPr>
              <a:t>nyomtatvány megjelölése elektronikus beküldésre</a:t>
            </a:r>
          </a:p>
          <a:p>
            <a:pPr marL="457200" indent="-457200" eaLnBrk="1" hangingPunct="1"/>
            <a:r>
              <a:rPr lang="hu-HU" sz="2200" b="1" smtClean="0">
                <a:solidFill>
                  <a:srgbClr val="FFFFCC"/>
                </a:solidFill>
              </a:rPr>
              <a:t>nyomtatvány beküldése ügyfélkapun </a:t>
            </a:r>
          </a:p>
        </p:txBody>
      </p:sp>
      <p:pic>
        <p:nvPicPr>
          <p:cNvPr id="22531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44625" y="4071938"/>
            <a:ext cx="6254750" cy="278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357188"/>
            <a:ext cx="8229600" cy="928687"/>
          </a:xfrm>
        </p:spPr>
        <p:txBody>
          <a:bodyPr/>
          <a:lstStyle/>
          <a:p>
            <a:r>
              <a:rPr lang="hu-HU" sz="3600" b="1" smtClean="0">
                <a:solidFill>
                  <a:srgbClr val="FFFFCC"/>
                </a:solidFill>
              </a:rPr>
              <a:t>ÁNYK</a:t>
            </a:r>
          </a:p>
        </p:txBody>
      </p:sp>
      <p:sp>
        <p:nvSpPr>
          <p:cNvPr id="30722" name="Tartalom helye 2"/>
          <p:cNvSpPr>
            <a:spLocks noGrp="1"/>
          </p:cNvSpPr>
          <p:nvPr>
            <p:ph idx="1"/>
          </p:nvPr>
        </p:nvSpPr>
        <p:spPr>
          <a:xfrm>
            <a:off x="928688" y="1214438"/>
            <a:ext cx="7459662" cy="2428875"/>
          </a:xfrm>
          <a:ln>
            <a:solidFill>
              <a:srgbClr val="FFFF66"/>
            </a:solidFill>
          </a:ln>
        </p:spPr>
        <p:txBody>
          <a:bodyPr>
            <a:noAutofit/>
          </a:bodyPr>
          <a:lstStyle/>
          <a:p>
            <a:pPr algn="ctr">
              <a:buFont typeface="Arial" charset="0"/>
              <a:buNone/>
            </a:pPr>
            <a:r>
              <a:rPr lang="hu-HU" b="1" smtClean="0">
                <a:solidFill>
                  <a:srgbClr val="FFFF66"/>
                </a:solidFill>
              </a:rPr>
              <a:t>1. szintű ellenőrzés</a:t>
            </a:r>
            <a:endParaRPr lang="hu-HU" sz="1200" b="1" smtClean="0">
              <a:solidFill>
                <a:srgbClr val="FFFFCC"/>
              </a:solidFill>
            </a:endParaRPr>
          </a:p>
          <a:p>
            <a:pPr algn="ctr">
              <a:buFont typeface="Arial" charset="0"/>
              <a:buNone/>
            </a:pPr>
            <a:endParaRPr lang="hu-HU" sz="2200" b="1" smtClean="0">
              <a:solidFill>
                <a:srgbClr val="FFFF66"/>
              </a:solidFill>
            </a:endParaRPr>
          </a:p>
          <a:p>
            <a:pPr>
              <a:spcBef>
                <a:spcPct val="0"/>
              </a:spcBef>
              <a:buFont typeface="Arial" charset="0"/>
              <a:buNone/>
            </a:pPr>
            <a:r>
              <a:rPr lang="hu-HU" sz="2200" b="1" smtClean="0">
                <a:solidFill>
                  <a:srgbClr val="FFFFCC"/>
                </a:solidFill>
              </a:rPr>
              <a:t>ÁNYK adatlapok kitöltése: </a:t>
            </a:r>
          </a:p>
          <a:p>
            <a:pPr marL="1257300" lvl="2" indent="-457200">
              <a:spcBef>
                <a:spcPts val="600"/>
              </a:spcBef>
            </a:pPr>
            <a:r>
              <a:rPr lang="hu-HU" sz="2200" b="1" smtClean="0">
                <a:solidFill>
                  <a:srgbClr val="FFFFCC"/>
                </a:solidFill>
              </a:rPr>
              <a:t>KÜJ és KTJ azonosító</a:t>
            </a:r>
          </a:p>
          <a:p>
            <a:pPr marL="1257300" lvl="2" indent="-457200">
              <a:spcBef>
                <a:spcPts val="600"/>
              </a:spcBef>
            </a:pPr>
            <a:r>
              <a:rPr lang="hu-HU" sz="2200" b="1" smtClean="0">
                <a:solidFill>
                  <a:srgbClr val="FFFFCC"/>
                </a:solidFill>
              </a:rPr>
              <a:t>adatok formátuma</a:t>
            </a:r>
          </a:p>
          <a:p>
            <a:pPr marL="1257300" lvl="2" indent="-457200">
              <a:spcBef>
                <a:spcPts val="600"/>
              </a:spcBef>
            </a:pPr>
            <a:r>
              <a:rPr lang="hu-HU" sz="2200" b="1" smtClean="0">
                <a:solidFill>
                  <a:srgbClr val="FFFFCC"/>
                </a:solidFill>
              </a:rPr>
              <a:t>lapok közötti logikai kapcsolatok</a:t>
            </a:r>
          </a:p>
          <a:p>
            <a:pPr>
              <a:spcBef>
                <a:spcPts val="600"/>
              </a:spcBef>
            </a:pPr>
            <a:endParaRPr lang="hu-HU" sz="2200" b="1" smtClean="0">
              <a:solidFill>
                <a:srgbClr val="FFFFCC"/>
              </a:solidFill>
            </a:endParaRPr>
          </a:p>
          <a:p>
            <a:pPr algn="ctr">
              <a:spcBef>
                <a:spcPts val="600"/>
              </a:spcBef>
              <a:buFont typeface="Arial" charset="0"/>
              <a:buNone/>
            </a:pPr>
            <a:r>
              <a:rPr lang="hu-HU" sz="2200" b="1" smtClean="0">
                <a:solidFill>
                  <a:srgbClr val="FFFFCC"/>
                </a:solidFill>
              </a:rPr>
              <a:t>	</a:t>
            </a:r>
          </a:p>
          <a:p>
            <a:pPr algn="ctr">
              <a:spcBef>
                <a:spcPts val="600"/>
              </a:spcBef>
              <a:buFont typeface="Arial" charset="0"/>
              <a:buNone/>
            </a:pPr>
            <a:r>
              <a:rPr lang="hu-HU" sz="2200" b="1" smtClean="0">
                <a:solidFill>
                  <a:srgbClr val="FFFFCC"/>
                </a:solidFill>
              </a:rPr>
              <a:t>kritikus hiba esetén : nyomtatvány beküldése nem lehetséges</a:t>
            </a:r>
          </a:p>
        </p:txBody>
      </p:sp>
      <p:sp>
        <p:nvSpPr>
          <p:cNvPr id="43" name="Lefelé nyíl 42"/>
          <p:cNvSpPr/>
          <p:nvPr/>
        </p:nvSpPr>
        <p:spPr>
          <a:xfrm>
            <a:off x="4429125" y="3643313"/>
            <a:ext cx="285750" cy="714375"/>
          </a:xfrm>
          <a:prstGeom prst="downArrow">
            <a:avLst/>
          </a:prstGeom>
          <a:solidFill>
            <a:srgbClr val="FFFF66"/>
          </a:solidFill>
          <a:ln>
            <a:solidFill>
              <a:srgbClr val="FFFF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hu-HU"/>
          </a:p>
        </p:txBody>
      </p:sp>
      <p:sp>
        <p:nvSpPr>
          <p:cNvPr id="47" name="Visszakanyarodó nyíl 46"/>
          <p:cNvSpPr/>
          <p:nvPr/>
        </p:nvSpPr>
        <p:spPr>
          <a:xfrm rot="16200000">
            <a:off x="-678656" y="3107532"/>
            <a:ext cx="2714625" cy="642937"/>
          </a:xfrm>
          <a:prstGeom prst="uturnArrow">
            <a:avLst/>
          </a:prstGeom>
          <a:solidFill>
            <a:srgbClr val="FFFF66"/>
          </a:solidFill>
          <a:ln>
            <a:solidFill>
              <a:srgbClr val="FFFF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hu-HU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072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072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" dur="2000"/>
                                        <p:tgtEl>
                                          <p:spTgt spid="3072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58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357188"/>
            <a:ext cx="8229600" cy="928687"/>
          </a:xfrm>
        </p:spPr>
        <p:txBody>
          <a:bodyPr/>
          <a:lstStyle/>
          <a:p>
            <a:r>
              <a:rPr lang="hu-HU" sz="3600" b="1" smtClean="0">
                <a:solidFill>
                  <a:srgbClr val="FFFFCC"/>
                </a:solidFill>
              </a:rPr>
              <a:t>OKIR</a:t>
            </a:r>
          </a:p>
        </p:txBody>
      </p:sp>
      <p:sp>
        <p:nvSpPr>
          <p:cNvPr id="30722" name="Tartalom helye 2"/>
          <p:cNvSpPr>
            <a:spLocks noGrp="1"/>
          </p:cNvSpPr>
          <p:nvPr>
            <p:ph idx="1"/>
          </p:nvPr>
        </p:nvSpPr>
        <p:spPr>
          <a:xfrm>
            <a:off x="0" y="1214438"/>
            <a:ext cx="9144000" cy="1500187"/>
          </a:xfrm>
        </p:spPr>
        <p:txBody>
          <a:bodyPr>
            <a:noAutofit/>
          </a:bodyPr>
          <a:lstStyle/>
          <a:p>
            <a:pPr>
              <a:buFont typeface="Arial" charset="0"/>
              <a:buNone/>
            </a:pPr>
            <a:r>
              <a:rPr lang="hu-HU" sz="2200" b="1" smtClean="0">
                <a:solidFill>
                  <a:srgbClr val="FFFF66"/>
                </a:solidFill>
              </a:rPr>
              <a:t>2. szintű ellenőrzés </a:t>
            </a:r>
            <a:endParaRPr lang="hu-HU" sz="2200" b="1" smtClean="0">
              <a:solidFill>
                <a:srgbClr val="FFFFCC"/>
              </a:solidFill>
            </a:endParaRPr>
          </a:p>
          <a:p>
            <a:r>
              <a:rPr lang="hu-HU" sz="2200" b="1" smtClean="0">
                <a:solidFill>
                  <a:srgbClr val="FFFFCC"/>
                </a:solidFill>
              </a:rPr>
              <a:t>KÜJ és KTJ kapcsolat, meghatalmazás (csatolmány!)</a:t>
            </a:r>
          </a:p>
          <a:p>
            <a:pPr>
              <a:spcBef>
                <a:spcPts val="600"/>
              </a:spcBef>
              <a:buFont typeface="Arial" charset="0"/>
              <a:buNone/>
            </a:pPr>
            <a:r>
              <a:rPr lang="hu-HU" sz="2200" b="1" smtClean="0">
                <a:solidFill>
                  <a:srgbClr val="FFFF66"/>
                </a:solidFill>
              </a:rPr>
              <a:t>3. szintű ellenőrzés</a:t>
            </a:r>
          </a:p>
          <a:p>
            <a:pPr>
              <a:spcBef>
                <a:spcPts val="600"/>
              </a:spcBef>
            </a:pPr>
            <a:r>
              <a:rPr lang="hu-HU" sz="2200" b="1" smtClean="0">
                <a:solidFill>
                  <a:srgbClr val="FFFFCC"/>
                </a:solidFill>
              </a:rPr>
              <a:t>tartalmi és logikai összefüggések, mértékegységek</a:t>
            </a:r>
          </a:p>
          <a:p>
            <a:pPr>
              <a:spcBef>
                <a:spcPts val="600"/>
              </a:spcBef>
              <a:buFont typeface="Arial" charset="0"/>
              <a:buNone/>
            </a:pPr>
            <a:endParaRPr lang="hu-HU" sz="2200" b="1" smtClean="0">
              <a:solidFill>
                <a:srgbClr val="FFFFCC"/>
              </a:solidFill>
            </a:endParaRPr>
          </a:p>
        </p:txBody>
      </p:sp>
      <p:sp>
        <p:nvSpPr>
          <p:cNvPr id="9" name="Szövegdoboz 8"/>
          <p:cNvSpPr txBox="1"/>
          <p:nvPr/>
        </p:nvSpPr>
        <p:spPr>
          <a:xfrm>
            <a:off x="571500" y="3530600"/>
            <a:ext cx="2786063" cy="1109663"/>
          </a:xfrm>
          <a:prstGeom prst="rect">
            <a:avLst/>
          </a:prstGeom>
          <a:noFill/>
          <a:ln w="12700">
            <a:solidFill>
              <a:srgbClr val="FFFF66"/>
            </a:solidFill>
          </a:ln>
        </p:spPr>
        <p:txBody>
          <a:bodyPr anchor="ctr">
            <a:spAutoFit/>
          </a:bodyPr>
          <a:lstStyle/>
          <a:p>
            <a:pPr algn="ctr"/>
            <a:r>
              <a:rPr lang="hu-HU" sz="2200" b="1">
                <a:solidFill>
                  <a:srgbClr val="FFFF66"/>
                </a:solidFill>
                <a:latin typeface="Calibri" pitchFamily="34" charset="0"/>
              </a:rPr>
              <a:t>nincs kritikus hiba:</a:t>
            </a:r>
          </a:p>
          <a:p>
            <a:pPr algn="ctr">
              <a:buFont typeface="Arial" charset="0"/>
              <a:buChar char="•"/>
            </a:pPr>
            <a:r>
              <a:rPr lang="hu-HU" sz="2200" b="1">
                <a:solidFill>
                  <a:srgbClr val="FFFFCC"/>
                </a:solidFill>
                <a:latin typeface="Calibri" pitchFamily="34" charset="0"/>
              </a:rPr>
              <a:t> befogadás</a:t>
            </a:r>
          </a:p>
          <a:p>
            <a:endParaRPr lang="hu-HU" sz="2200" b="1">
              <a:solidFill>
                <a:srgbClr val="FFFFCC"/>
              </a:solidFill>
              <a:latin typeface="Calibri" pitchFamily="34" charset="0"/>
            </a:endParaRPr>
          </a:p>
        </p:txBody>
      </p:sp>
      <p:sp>
        <p:nvSpPr>
          <p:cNvPr id="10" name="Szövegdoboz 9"/>
          <p:cNvSpPr txBox="1"/>
          <p:nvPr/>
        </p:nvSpPr>
        <p:spPr>
          <a:xfrm>
            <a:off x="3714750" y="3357563"/>
            <a:ext cx="5000625" cy="1444625"/>
          </a:xfrm>
          <a:prstGeom prst="rect">
            <a:avLst/>
          </a:prstGeom>
          <a:noFill/>
          <a:ln w="12700">
            <a:solidFill>
              <a:srgbClr val="FFFF66"/>
            </a:solidFill>
          </a:ln>
        </p:spPr>
        <p:txBody>
          <a:bodyPr>
            <a:spAutoFit/>
          </a:bodyPr>
          <a:lstStyle/>
          <a:p>
            <a:pPr algn="ctr"/>
            <a:r>
              <a:rPr lang="hu-HU" sz="2200" b="1">
                <a:solidFill>
                  <a:srgbClr val="FFFF66"/>
                </a:solidFill>
                <a:latin typeface="Calibri" pitchFamily="34" charset="0"/>
              </a:rPr>
              <a:t>kritikus hiba esetén:</a:t>
            </a:r>
          </a:p>
          <a:p>
            <a:pPr algn="ctr">
              <a:buFont typeface="Arial" charset="0"/>
              <a:buChar char="•"/>
            </a:pPr>
            <a:r>
              <a:rPr lang="hu-HU" sz="2200" b="1">
                <a:solidFill>
                  <a:srgbClr val="FFFFCC"/>
                </a:solidFill>
                <a:latin typeface="Calibri" pitchFamily="34" charset="0"/>
              </a:rPr>
              <a:t> ügyfél automatikus értesítése a hibákról </a:t>
            </a:r>
          </a:p>
          <a:p>
            <a:pPr algn="ctr">
              <a:buFont typeface="Arial" charset="0"/>
              <a:buChar char="•"/>
            </a:pPr>
            <a:r>
              <a:rPr lang="hu-HU" sz="2200" b="1">
                <a:solidFill>
                  <a:srgbClr val="FFFFCC"/>
                </a:solidFill>
                <a:latin typeface="Calibri" pitchFamily="34" charset="0"/>
              </a:rPr>
              <a:t> bevallás nem befogadható </a:t>
            </a:r>
          </a:p>
        </p:txBody>
      </p:sp>
      <p:sp>
        <p:nvSpPr>
          <p:cNvPr id="17" name="Szövegdoboz 16"/>
          <p:cNvSpPr txBox="1"/>
          <p:nvPr/>
        </p:nvSpPr>
        <p:spPr>
          <a:xfrm>
            <a:off x="2571750" y="5214938"/>
            <a:ext cx="5857875" cy="446087"/>
          </a:xfrm>
          <a:prstGeom prst="rect">
            <a:avLst/>
          </a:prstGeom>
          <a:noFill/>
          <a:ln w="19050">
            <a:solidFill>
              <a:srgbClr val="FFFF66"/>
            </a:solidFill>
          </a:ln>
        </p:spPr>
        <p:txBody>
          <a:bodyPr>
            <a:spAutoFit/>
          </a:bodyPr>
          <a:lstStyle/>
          <a:p>
            <a:r>
              <a:rPr lang="hu-HU" sz="2200" b="1">
                <a:solidFill>
                  <a:srgbClr val="FFFF66"/>
                </a:solidFill>
                <a:latin typeface="Calibri" pitchFamily="34" charset="0"/>
              </a:rPr>
              <a:t>ügyfél: </a:t>
            </a:r>
            <a:r>
              <a:rPr lang="hu-HU" sz="2200" b="1">
                <a:solidFill>
                  <a:srgbClr val="FFFFCC"/>
                </a:solidFill>
                <a:latin typeface="Calibri" pitchFamily="34" charset="0"/>
              </a:rPr>
              <a:t>javított, teljes bevallás ismételt küldése </a:t>
            </a:r>
          </a:p>
        </p:txBody>
      </p:sp>
      <p:sp>
        <p:nvSpPr>
          <p:cNvPr id="21" name="Lefelé nyíl 20"/>
          <p:cNvSpPr/>
          <p:nvPr/>
        </p:nvSpPr>
        <p:spPr>
          <a:xfrm>
            <a:off x="6227763" y="4868863"/>
            <a:ext cx="285750" cy="357187"/>
          </a:xfrm>
          <a:prstGeom prst="downArrow">
            <a:avLst/>
          </a:prstGeom>
          <a:solidFill>
            <a:srgbClr val="FFFF66"/>
          </a:solidFill>
          <a:ln>
            <a:solidFill>
              <a:srgbClr val="FFFF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hu-HU"/>
          </a:p>
        </p:txBody>
      </p:sp>
      <p:sp>
        <p:nvSpPr>
          <p:cNvPr id="29" name="Kanyar jobbra 28"/>
          <p:cNvSpPr/>
          <p:nvPr/>
        </p:nvSpPr>
        <p:spPr>
          <a:xfrm rot="16200000">
            <a:off x="1839119" y="4768056"/>
            <a:ext cx="642938" cy="822325"/>
          </a:xfrm>
          <a:prstGeom prst="bentArrow">
            <a:avLst/>
          </a:prstGeom>
          <a:solidFill>
            <a:srgbClr val="FFFF66"/>
          </a:solidFill>
          <a:ln>
            <a:solidFill>
              <a:srgbClr val="FFFF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hu-HU">
              <a:solidFill>
                <a:schemeClr val="tx1"/>
              </a:solidFill>
            </a:endParaRPr>
          </a:p>
        </p:txBody>
      </p:sp>
      <p:cxnSp>
        <p:nvCxnSpPr>
          <p:cNvPr id="31" name="Egyenes összekötő nyíllal 30"/>
          <p:cNvCxnSpPr>
            <a:endCxn id="10" idx="0"/>
          </p:cNvCxnSpPr>
          <p:nvPr/>
        </p:nvCxnSpPr>
        <p:spPr>
          <a:xfrm>
            <a:off x="3995738" y="2781300"/>
            <a:ext cx="2219325" cy="576263"/>
          </a:xfrm>
          <a:prstGeom prst="straightConnector1">
            <a:avLst/>
          </a:prstGeom>
          <a:ln w="38100">
            <a:solidFill>
              <a:srgbClr val="FFFF6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Egyenes összekötő nyíllal 32"/>
          <p:cNvCxnSpPr>
            <a:cxnSpLocks noChangeShapeType="1"/>
            <a:endCxn id="9" idx="0"/>
          </p:cNvCxnSpPr>
          <p:nvPr/>
        </p:nvCxnSpPr>
        <p:spPr bwMode="auto">
          <a:xfrm flipH="1">
            <a:off x="1965325" y="2781300"/>
            <a:ext cx="2051050" cy="749300"/>
          </a:xfrm>
          <a:prstGeom prst="straightConnector1">
            <a:avLst/>
          </a:prstGeom>
          <a:noFill/>
          <a:ln w="38100" algn="ctr">
            <a:solidFill>
              <a:srgbClr val="FFFF66"/>
            </a:solidFill>
            <a:round/>
            <a:headEnd/>
            <a:tailEnd type="arrow" w="med" len="med"/>
          </a:ln>
        </p:spPr>
      </p:cxn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4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000"/>
                            </p:stCondLst>
                            <p:childTnLst>
                              <p:par>
                                <p:cTn id="1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000"/>
                            </p:stCondLst>
                            <p:childTnLst>
                              <p:par>
                                <p:cTn id="29" presetID="58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7" grpId="0" animBg="1"/>
      <p:bldP spid="2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357188"/>
            <a:ext cx="8229600" cy="928687"/>
          </a:xfrm>
        </p:spPr>
        <p:txBody>
          <a:bodyPr/>
          <a:lstStyle/>
          <a:p>
            <a:r>
              <a:rPr lang="hu-HU" sz="3600" b="1" smtClean="0">
                <a:solidFill>
                  <a:srgbClr val="FFFFCC"/>
                </a:solidFill>
              </a:rPr>
              <a:t>OKIR</a:t>
            </a:r>
          </a:p>
        </p:txBody>
      </p:sp>
      <p:sp>
        <p:nvSpPr>
          <p:cNvPr id="30722" name="Tartalom helye 2"/>
          <p:cNvSpPr>
            <a:spLocks noGrp="1"/>
          </p:cNvSpPr>
          <p:nvPr>
            <p:ph idx="1"/>
          </p:nvPr>
        </p:nvSpPr>
        <p:spPr>
          <a:xfrm>
            <a:off x="371475" y="1214438"/>
            <a:ext cx="8401050" cy="4429125"/>
          </a:xfrm>
        </p:spPr>
        <p:txBody>
          <a:bodyPr/>
          <a:lstStyle/>
          <a:p>
            <a:pPr marL="457200" indent="-457200" eaLnBrk="1" hangingPunct="1">
              <a:spcBef>
                <a:spcPts val="1200"/>
              </a:spcBef>
              <a:buFont typeface="Arial" charset="0"/>
              <a:buNone/>
            </a:pPr>
            <a:r>
              <a:rPr lang="hu-HU" sz="2200" b="1" smtClean="0">
                <a:solidFill>
                  <a:srgbClr val="FFFF66"/>
                </a:solidFill>
              </a:rPr>
              <a:t>4. Szintű ellenőrzés:</a:t>
            </a:r>
          </a:p>
          <a:p>
            <a:pPr marL="457200" indent="-457200" eaLnBrk="1" hangingPunct="1">
              <a:spcBef>
                <a:spcPts val="1200"/>
              </a:spcBef>
            </a:pPr>
            <a:r>
              <a:rPr lang="hu-HU" sz="2200" b="1" smtClean="0">
                <a:solidFill>
                  <a:srgbClr val="FFFFCC"/>
                </a:solidFill>
              </a:rPr>
              <a:t>a sikeresen befogadott adatszolgáltatások kerülnek ügyintézésre</a:t>
            </a:r>
          </a:p>
          <a:p>
            <a:pPr marL="457200" indent="-457200" eaLnBrk="1" hangingPunct="1">
              <a:spcBef>
                <a:spcPts val="1200"/>
              </a:spcBef>
            </a:pPr>
            <a:r>
              <a:rPr lang="hu-HU" sz="2200" b="1" smtClean="0">
                <a:solidFill>
                  <a:srgbClr val="FFFFCC"/>
                </a:solidFill>
              </a:rPr>
              <a:t>ügyintéző  minősíti az adatlap csomagot</a:t>
            </a:r>
          </a:p>
          <a:p>
            <a:pPr marL="457200" indent="-457200" eaLnBrk="1" hangingPunct="1">
              <a:spcBef>
                <a:spcPts val="1200"/>
              </a:spcBef>
              <a:buFont typeface="Arial" charset="0"/>
              <a:buNone/>
            </a:pPr>
            <a:r>
              <a:rPr lang="hu-HU" sz="2200" b="1" smtClean="0">
                <a:solidFill>
                  <a:srgbClr val="FFFFCC"/>
                </a:solidFill>
              </a:rPr>
              <a:t>	</a:t>
            </a:r>
            <a:endParaRPr lang="hu-HU" b="1" smtClean="0">
              <a:solidFill>
                <a:srgbClr val="FFFF66"/>
              </a:solidFill>
            </a:endParaRPr>
          </a:p>
        </p:txBody>
      </p:sp>
      <p:sp>
        <p:nvSpPr>
          <p:cNvPr id="4" name="Szövegdoboz 3"/>
          <p:cNvSpPr txBox="1"/>
          <p:nvPr/>
        </p:nvSpPr>
        <p:spPr>
          <a:xfrm>
            <a:off x="785813" y="3000375"/>
            <a:ext cx="2857500" cy="1108075"/>
          </a:xfrm>
          <a:prstGeom prst="rect">
            <a:avLst/>
          </a:prstGeom>
          <a:noFill/>
          <a:ln w="12700">
            <a:solidFill>
              <a:srgbClr val="FFFF66"/>
            </a:solidFill>
          </a:ln>
        </p:spPr>
        <p:txBody>
          <a:bodyPr anchor="ctr">
            <a:spAutoFit/>
          </a:bodyPr>
          <a:lstStyle/>
          <a:p>
            <a:pPr algn="ctr"/>
            <a:r>
              <a:rPr lang="hu-HU" sz="2200" b="1">
                <a:solidFill>
                  <a:srgbClr val="FFFFCC"/>
                </a:solidFill>
                <a:latin typeface="Calibri" pitchFamily="34" charset="0"/>
              </a:rPr>
              <a:t>szakmai hibás (értesítés ügyfélkapun vagy végzésben)</a:t>
            </a:r>
          </a:p>
        </p:txBody>
      </p:sp>
      <p:sp>
        <p:nvSpPr>
          <p:cNvPr id="5" name="Szövegdoboz 4"/>
          <p:cNvSpPr txBox="1"/>
          <p:nvPr/>
        </p:nvSpPr>
        <p:spPr>
          <a:xfrm>
            <a:off x="5072063" y="3000375"/>
            <a:ext cx="3214687" cy="774700"/>
          </a:xfrm>
          <a:prstGeom prst="rect">
            <a:avLst/>
          </a:prstGeom>
          <a:noFill/>
          <a:ln w="12700">
            <a:solidFill>
              <a:srgbClr val="FFFF66"/>
            </a:solidFill>
          </a:ln>
        </p:spPr>
        <p:txBody>
          <a:bodyPr>
            <a:spAutoFit/>
          </a:bodyPr>
          <a:lstStyle/>
          <a:p>
            <a:pPr algn="ctr"/>
            <a:r>
              <a:rPr lang="hu-HU" sz="2200" b="1">
                <a:solidFill>
                  <a:srgbClr val="FFFFCC"/>
                </a:solidFill>
                <a:latin typeface="Calibri" pitchFamily="34" charset="0"/>
              </a:rPr>
              <a:t>elfogadott </a:t>
            </a:r>
          </a:p>
          <a:p>
            <a:pPr algn="ctr"/>
            <a:r>
              <a:rPr lang="hu-HU" sz="2200" b="1">
                <a:solidFill>
                  <a:srgbClr val="FFFFCC"/>
                </a:solidFill>
                <a:latin typeface="Calibri" pitchFamily="34" charset="0"/>
              </a:rPr>
              <a:t>(értesítés ügyfélkapun)</a:t>
            </a:r>
          </a:p>
        </p:txBody>
      </p:sp>
      <p:sp>
        <p:nvSpPr>
          <p:cNvPr id="6" name="Szövegdoboz 5"/>
          <p:cNvSpPr txBox="1"/>
          <p:nvPr/>
        </p:nvSpPr>
        <p:spPr>
          <a:xfrm>
            <a:off x="1143000" y="4500563"/>
            <a:ext cx="3214688" cy="781050"/>
          </a:xfrm>
          <a:prstGeom prst="rect">
            <a:avLst/>
          </a:prstGeom>
          <a:noFill/>
          <a:ln w="19050">
            <a:solidFill>
              <a:srgbClr val="FFFF66"/>
            </a:solidFill>
          </a:ln>
        </p:spPr>
        <p:txBody>
          <a:bodyPr>
            <a:spAutoFit/>
          </a:bodyPr>
          <a:lstStyle/>
          <a:p>
            <a:r>
              <a:rPr lang="hu-HU" sz="2200" b="1">
                <a:solidFill>
                  <a:srgbClr val="FFFF66"/>
                </a:solidFill>
                <a:latin typeface="Calibri" pitchFamily="34" charset="0"/>
              </a:rPr>
              <a:t>ügyfél: </a:t>
            </a:r>
            <a:r>
              <a:rPr lang="hu-HU" sz="2200" b="1">
                <a:solidFill>
                  <a:srgbClr val="FFFFCC"/>
                </a:solidFill>
                <a:latin typeface="Calibri" pitchFamily="34" charset="0"/>
              </a:rPr>
              <a:t>javított, teljes bevallás ismételt küldése </a:t>
            </a:r>
          </a:p>
        </p:txBody>
      </p:sp>
      <p:sp>
        <p:nvSpPr>
          <p:cNvPr id="7" name="Szövegdoboz 6"/>
          <p:cNvSpPr txBox="1"/>
          <p:nvPr/>
        </p:nvSpPr>
        <p:spPr>
          <a:xfrm>
            <a:off x="5357813" y="4714875"/>
            <a:ext cx="2857500" cy="427038"/>
          </a:xfrm>
          <a:prstGeom prst="rect">
            <a:avLst/>
          </a:prstGeom>
          <a:noFill/>
          <a:ln w="19050">
            <a:noFill/>
          </a:ln>
        </p:spPr>
        <p:txBody>
          <a:bodyPr>
            <a:spAutoFit/>
          </a:bodyPr>
          <a:lstStyle/>
          <a:p>
            <a:r>
              <a:rPr lang="hu-HU" sz="2200" b="1">
                <a:solidFill>
                  <a:srgbClr val="FFFF66"/>
                </a:solidFill>
                <a:latin typeface="Calibri" pitchFamily="34" charset="0"/>
              </a:rPr>
              <a:t>bevallás teljesített ✔ </a:t>
            </a:r>
          </a:p>
        </p:txBody>
      </p:sp>
      <p:cxnSp>
        <p:nvCxnSpPr>
          <p:cNvPr id="8" name="Egyenes összekötő nyíllal 7"/>
          <p:cNvCxnSpPr/>
          <p:nvPr/>
        </p:nvCxnSpPr>
        <p:spPr>
          <a:xfrm>
            <a:off x="4071938" y="2500313"/>
            <a:ext cx="2571750" cy="500062"/>
          </a:xfrm>
          <a:prstGeom prst="straightConnector1">
            <a:avLst/>
          </a:prstGeom>
          <a:ln w="38100">
            <a:solidFill>
              <a:srgbClr val="FFFF6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Egyenes összekötő nyíllal 8"/>
          <p:cNvCxnSpPr/>
          <p:nvPr/>
        </p:nvCxnSpPr>
        <p:spPr>
          <a:xfrm rot="10800000" flipV="1">
            <a:off x="1857375" y="2500313"/>
            <a:ext cx="2214563" cy="500062"/>
          </a:xfrm>
          <a:prstGeom prst="straightConnector1">
            <a:avLst/>
          </a:prstGeom>
          <a:ln w="38100">
            <a:solidFill>
              <a:srgbClr val="FFFF6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Lefelé nyíl 24"/>
          <p:cNvSpPr/>
          <p:nvPr/>
        </p:nvSpPr>
        <p:spPr>
          <a:xfrm>
            <a:off x="2286000" y="4143375"/>
            <a:ext cx="285750" cy="357188"/>
          </a:xfrm>
          <a:prstGeom prst="downArrow">
            <a:avLst/>
          </a:prstGeom>
          <a:solidFill>
            <a:srgbClr val="FFFF66"/>
          </a:solidFill>
          <a:ln>
            <a:solidFill>
              <a:srgbClr val="FFFF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hu-HU"/>
          </a:p>
        </p:txBody>
      </p:sp>
      <p:sp>
        <p:nvSpPr>
          <p:cNvPr id="26" name="Visszakanyarodó nyíl 25"/>
          <p:cNvSpPr/>
          <p:nvPr/>
        </p:nvSpPr>
        <p:spPr>
          <a:xfrm rot="16200000">
            <a:off x="-642938" y="3357563"/>
            <a:ext cx="2714625" cy="571500"/>
          </a:xfrm>
          <a:prstGeom prst="uturnArrow">
            <a:avLst/>
          </a:prstGeom>
          <a:solidFill>
            <a:srgbClr val="FFFF66"/>
          </a:solidFill>
          <a:ln>
            <a:solidFill>
              <a:srgbClr val="FFFF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hu-HU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2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6000"/>
                            </p:stCondLst>
                            <p:childTnLst>
                              <p:par>
                                <p:cTn id="24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6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8000"/>
                            </p:stCondLst>
                            <p:childTnLst>
                              <p:par>
                                <p:cTn id="3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9000"/>
                            </p:stCondLst>
                            <p:childTnLst>
                              <p:par>
                                <p:cTn id="37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1000"/>
                            </p:stCondLst>
                            <p:childTnLst>
                              <p:par>
                                <p:cTn id="41" presetID="58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/>
      <p:bldP spid="2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endParaRPr lang="hu-HU" smtClean="0"/>
          </a:p>
        </p:txBody>
      </p:sp>
      <p:sp>
        <p:nvSpPr>
          <p:cNvPr id="71683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endParaRPr lang="hu-HU" smtClean="0"/>
          </a:p>
        </p:txBody>
      </p:sp>
      <p:pic>
        <p:nvPicPr>
          <p:cNvPr id="71684" name="Picture 4" descr="ertesite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z="3600" b="1" smtClean="0">
                <a:solidFill>
                  <a:srgbClr val="FFFFCC"/>
                </a:solidFill>
              </a:rPr>
              <a:t>Levegőtisztaság-védelmi</a:t>
            </a:r>
            <a:r>
              <a:rPr lang="hu-HU" sz="3600" b="1" smtClean="0">
                <a:solidFill>
                  <a:srgbClr val="FFFFCC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hu-HU" sz="3600" b="1" smtClean="0">
                <a:solidFill>
                  <a:srgbClr val="FFFFCC"/>
                </a:solidFill>
              </a:rPr>
              <a:t>adatszolgáltatás</a:t>
            </a:r>
            <a:r>
              <a:rPr lang="hu-HU" sz="3600" b="1" smtClean="0">
                <a:solidFill>
                  <a:srgbClr val="FFFFCC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endParaRPr lang="hu-HU" sz="360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428750"/>
            <a:ext cx="8229600" cy="4286250"/>
          </a:xfrm>
        </p:spPr>
        <p:txBody>
          <a:bodyPr/>
          <a:lstStyle/>
          <a:p>
            <a:pPr algn="ctr" eaLnBrk="1" hangingPunct="1">
              <a:lnSpc>
                <a:spcPct val="90000"/>
              </a:lnSpc>
              <a:buFont typeface="Arial" charset="0"/>
              <a:buNone/>
            </a:pPr>
            <a:r>
              <a:rPr lang="hu-HU" b="1" smtClean="0">
                <a:solidFill>
                  <a:srgbClr val="FFFF66"/>
                </a:solidFill>
              </a:rPr>
              <a:t>	Adatszolgáltatások 2015. január 1-től kizárólag </a:t>
            </a:r>
          </a:p>
          <a:p>
            <a:pPr algn="ctr" eaLnBrk="1" hangingPunct="1">
              <a:lnSpc>
                <a:spcPct val="90000"/>
              </a:lnSpc>
              <a:buFont typeface="Arial" charset="0"/>
              <a:buNone/>
            </a:pPr>
            <a:r>
              <a:rPr lang="hu-HU" b="1" smtClean="0">
                <a:solidFill>
                  <a:srgbClr val="FFFF66"/>
                </a:solidFill>
              </a:rPr>
              <a:t>elektronikus úton</a:t>
            </a:r>
          </a:p>
          <a:p>
            <a:pPr eaLnBrk="1" hangingPunct="1">
              <a:lnSpc>
                <a:spcPct val="90000"/>
              </a:lnSpc>
            </a:pPr>
            <a:endParaRPr lang="hu-HU" b="1" smtClean="0">
              <a:solidFill>
                <a:srgbClr val="FFFF66"/>
              </a:solidFill>
            </a:endParaRPr>
          </a:p>
          <a:p>
            <a:pPr eaLnBrk="1" hangingPunct="1">
              <a:buFontTx/>
              <a:buChar char="•"/>
            </a:pPr>
            <a:r>
              <a:rPr lang="hu-HU" sz="2200" b="1" smtClean="0">
                <a:solidFill>
                  <a:srgbClr val="FFFFCC"/>
                </a:solidFill>
              </a:rPr>
              <a:t>különböző típusú adatszolgáltatásokhoz külön elektronikus adatlap csomag</a:t>
            </a:r>
          </a:p>
          <a:p>
            <a:pPr eaLnBrk="1" hangingPunct="1">
              <a:buFontTx/>
              <a:buChar char="•"/>
            </a:pPr>
            <a:r>
              <a:rPr lang="hu-HU" sz="2200" b="1" smtClean="0">
                <a:solidFill>
                  <a:srgbClr val="FFFFCC"/>
                </a:solidFill>
              </a:rPr>
              <a:t>alapbejelentés és változásjelentés → LAL adatlap csomag</a:t>
            </a:r>
          </a:p>
          <a:p>
            <a:pPr eaLnBrk="1" hangingPunct="1">
              <a:buFontTx/>
              <a:buChar char="•"/>
            </a:pPr>
            <a:r>
              <a:rPr lang="hu-HU" sz="2200" b="1" smtClean="0">
                <a:solidFill>
                  <a:srgbClr val="FFFFCC"/>
                </a:solidFill>
              </a:rPr>
              <a:t>éves jelentés LM → adatlap csomag</a:t>
            </a:r>
          </a:p>
          <a:p>
            <a:pPr eaLnBrk="1" hangingPunct="1">
              <a:buFontTx/>
              <a:buChar char="-"/>
            </a:pPr>
            <a:endParaRPr lang="hu-HU" sz="2200" b="1" smtClean="0">
              <a:solidFill>
                <a:srgbClr val="FFFFCC"/>
              </a:solidFill>
            </a:endParaRPr>
          </a:p>
          <a:p>
            <a:pPr eaLnBrk="1" hangingPunct="1">
              <a:buFontTx/>
              <a:buNone/>
            </a:pPr>
            <a:r>
              <a:rPr lang="hu-HU" sz="2200" b="1" smtClean="0">
                <a:solidFill>
                  <a:srgbClr val="FFFFCC"/>
                </a:solidFill>
              </a:rPr>
              <a:t>	elektronikus űrlapok elérhetősége:</a:t>
            </a:r>
          </a:p>
          <a:p>
            <a:pPr algn="ctr" eaLnBrk="1" hangingPunct="1">
              <a:buFont typeface="Arial" charset="0"/>
              <a:buNone/>
            </a:pPr>
            <a:r>
              <a:rPr lang="hu-HU" b="1" u="sng" smtClean="0">
                <a:solidFill>
                  <a:srgbClr val="002060"/>
                </a:solidFill>
              </a:rPr>
              <a:t>http://web.okir.hu/hu/urlapok</a:t>
            </a:r>
            <a:endParaRPr lang="hu-HU" b="1" smtClean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0" y="357188"/>
            <a:ext cx="9144000" cy="1643062"/>
          </a:xfrm>
        </p:spPr>
        <p:txBody>
          <a:bodyPr rtlCol="0"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hu-HU" sz="3600" b="1" dirty="0" smtClean="0">
                <a:solidFill>
                  <a:srgbClr val="FFFFCC"/>
                </a:solidFill>
              </a:rPr>
              <a:t>Levegőtisztaság-védelmi adatszolgáltatás</a:t>
            </a:r>
            <a:br>
              <a:rPr lang="hu-HU" sz="3600" b="1" dirty="0" smtClean="0">
                <a:solidFill>
                  <a:srgbClr val="FFFFCC"/>
                </a:solidFill>
              </a:rPr>
            </a:br>
            <a:r>
              <a:rPr lang="hu-HU" sz="3600" b="1" dirty="0" smtClean="0">
                <a:solidFill>
                  <a:srgbClr val="FFFFCC"/>
                </a:solidFill>
              </a:rPr>
              <a:t>LAL </a:t>
            </a:r>
            <a:endParaRPr lang="hu-HU" sz="3600" dirty="0">
              <a:solidFill>
                <a:srgbClr val="FFFFCC"/>
              </a:solidFill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2143125"/>
            <a:ext cx="8229600" cy="3500438"/>
          </a:xfrm>
          <a:noFill/>
          <a:ln>
            <a:noFill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/>
          <a:lstStyle/>
          <a:p>
            <a:pPr algn="ctr" eaLnBrk="1" hangingPunct="1">
              <a:lnSpc>
                <a:spcPct val="90000"/>
              </a:lnSpc>
              <a:buFont typeface="Arial" charset="0"/>
              <a:buNone/>
            </a:pPr>
            <a:r>
              <a:rPr lang="hu-HU" b="1" smtClean="0">
                <a:solidFill>
                  <a:srgbClr val="FFFF66"/>
                </a:solidFill>
              </a:rPr>
              <a:t>1. lépés: meghatalmazás beküldése (KAR/MEGH)</a:t>
            </a:r>
          </a:p>
          <a:p>
            <a:pPr algn="ctr" eaLnBrk="1" hangingPunct="1">
              <a:lnSpc>
                <a:spcPct val="90000"/>
              </a:lnSpc>
              <a:buFont typeface="Arial" charset="0"/>
              <a:buNone/>
            </a:pPr>
            <a:endParaRPr lang="hu-HU" b="1" smtClean="0">
              <a:solidFill>
                <a:srgbClr val="FFFF66"/>
              </a:solidFill>
            </a:endParaRPr>
          </a:p>
          <a:p>
            <a:pPr eaLnBrk="1" hangingPunct="1">
              <a:lnSpc>
                <a:spcPct val="90000"/>
              </a:lnSpc>
            </a:pPr>
            <a:r>
              <a:rPr lang="hu-HU" b="1" smtClean="0">
                <a:solidFill>
                  <a:srgbClr val="FFFF66"/>
                </a:solidFill>
              </a:rPr>
              <a:t>Alapbejelentés (A)</a:t>
            </a:r>
          </a:p>
          <a:p>
            <a:pPr eaLnBrk="1" hangingPunct="1">
              <a:lnSpc>
                <a:spcPct val="80000"/>
              </a:lnSpc>
              <a:buFont typeface="Arial" charset="0"/>
              <a:buNone/>
            </a:pPr>
            <a:r>
              <a:rPr lang="hu-HU" b="1" smtClean="0">
                <a:solidFill>
                  <a:srgbClr val="FFFFCC"/>
                </a:solidFill>
              </a:rPr>
              <a:t>	</a:t>
            </a:r>
            <a:r>
              <a:rPr lang="hu-HU" sz="2200" b="1" smtClean="0">
                <a:solidFill>
                  <a:srgbClr val="FFFFCC"/>
                </a:solidFill>
              </a:rPr>
              <a:t>- engedély köteles tevékenységet folytató légszennyező forrás üzemeltetője → új engedély</a:t>
            </a:r>
          </a:p>
          <a:p>
            <a:pPr eaLnBrk="1" hangingPunct="1">
              <a:lnSpc>
                <a:spcPct val="80000"/>
              </a:lnSpc>
              <a:buFont typeface="Arial" charset="0"/>
              <a:buNone/>
            </a:pPr>
            <a:endParaRPr lang="hu-HU" b="1" smtClean="0">
              <a:solidFill>
                <a:srgbClr val="FFFFCC"/>
              </a:solidFill>
            </a:endParaRPr>
          </a:p>
          <a:p>
            <a:pPr eaLnBrk="1" hangingPunct="1">
              <a:lnSpc>
                <a:spcPct val="90000"/>
              </a:lnSpc>
            </a:pPr>
            <a:r>
              <a:rPr lang="hu-HU" b="1" smtClean="0">
                <a:solidFill>
                  <a:srgbClr val="FFFF66"/>
                </a:solidFill>
              </a:rPr>
              <a:t>Változásjelentés (V, S)</a:t>
            </a:r>
          </a:p>
          <a:p>
            <a:pPr eaLnBrk="1" hangingPunct="1">
              <a:lnSpc>
                <a:spcPct val="90000"/>
              </a:lnSpc>
              <a:buFontTx/>
              <a:buChar char="-"/>
            </a:pPr>
            <a:r>
              <a:rPr lang="hu-HU" sz="2200" b="1" smtClean="0">
                <a:solidFill>
                  <a:srgbClr val="FFFFCC"/>
                </a:solidFill>
              </a:rPr>
              <a:t>alapadatokban történt változás → engedély módosítása</a:t>
            </a:r>
          </a:p>
          <a:p>
            <a:pPr eaLnBrk="1" hangingPunct="1">
              <a:lnSpc>
                <a:spcPct val="90000"/>
              </a:lnSpc>
              <a:buFontTx/>
              <a:buChar char="-"/>
            </a:pPr>
            <a:r>
              <a:rPr lang="hu-HU" sz="2200" b="1" smtClean="0">
                <a:solidFill>
                  <a:srgbClr val="FFFFCC"/>
                </a:solidFill>
              </a:rPr>
              <a:t>tevékenyég megszűnése → engedély visszavonása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0" y="357188"/>
            <a:ext cx="9144000" cy="1643062"/>
          </a:xfrm>
        </p:spPr>
        <p:txBody>
          <a:bodyPr rtlCol="0"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hu-HU" sz="3600" b="1" dirty="0" smtClean="0">
                <a:solidFill>
                  <a:srgbClr val="FFFFCC"/>
                </a:solidFill>
              </a:rPr>
              <a:t>Levegőtisztaság-védelmi adatszolgáltatás</a:t>
            </a:r>
            <a:br>
              <a:rPr lang="hu-HU" sz="3600" b="1" dirty="0" smtClean="0">
                <a:solidFill>
                  <a:srgbClr val="FFFFCC"/>
                </a:solidFill>
              </a:rPr>
            </a:br>
            <a:r>
              <a:rPr lang="hu-HU" sz="3600" b="1" dirty="0" smtClean="0">
                <a:solidFill>
                  <a:srgbClr val="FFFFCC"/>
                </a:solidFill>
              </a:rPr>
              <a:t>LAL </a:t>
            </a:r>
            <a:endParaRPr lang="hu-HU" sz="3600" dirty="0">
              <a:solidFill>
                <a:srgbClr val="FFFFCC"/>
              </a:solidFill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2214563"/>
            <a:ext cx="8229600" cy="3086100"/>
          </a:xfrm>
          <a:noFill/>
          <a:ln>
            <a:noFill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/>
          <a:lstStyle/>
          <a:p>
            <a:pPr algn="ctr" eaLnBrk="1" hangingPunct="1">
              <a:lnSpc>
                <a:spcPct val="90000"/>
              </a:lnSpc>
              <a:buFont typeface="Arial" charset="0"/>
              <a:buNone/>
            </a:pPr>
            <a:r>
              <a:rPr lang="hu-HU" b="1" smtClean="0">
                <a:solidFill>
                  <a:srgbClr val="FFFF66"/>
                </a:solidFill>
              </a:rPr>
              <a:t>Alapbejelentés (jelentés típusa: A)</a:t>
            </a:r>
          </a:p>
          <a:p>
            <a:pPr eaLnBrk="1" hangingPunct="1">
              <a:lnSpc>
                <a:spcPct val="80000"/>
              </a:lnSpc>
              <a:buFont typeface="Arial" charset="0"/>
              <a:buNone/>
            </a:pPr>
            <a:endParaRPr lang="hu-HU" b="1" smtClean="0">
              <a:solidFill>
                <a:srgbClr val="FFFF66"/>
              </a:solidFill>
            </a:endParaRPr>
          </a:p>
          <a:p>
            <a:pPr eaLnBrk="1" hangingPunct="1"/>
            <a:r>
              <a:rPr lang="hu-HU" sz="2200" b="1" smtClean="0">
                <a:solidFill>
                  <a:srgbClr val="FFFFCC"/>
                </a:solidFill>
              </a:rPr>
              <a:t>minden adatlap kitöltése kötelező (LAL/M és LAL/L kivételével) </a:t>
            </a:r>
          </a:p>
          <a:p>
            <a:pPr eaLnBrk="1" hangingPunct="1"/>
            <a:r>
              <a:rPr lang="hu-HU" sz="2200" b="1" smtClean="0">
                <a:solidFill>
                  <a:srgbClr val="FFFFCC"/>
                </a:solidFill>
              </a:rPr>
              <a:t>érvényességi időpont → tevékenység kezdete</a:t>
            </a:r>
          </a:p>
          <a:p>
            <a:pPr eaLnBrk="1" hangingPunct="1"/>
            <a:r>
              <a:rPr lang="hu-HU" sz="2200" b="1" smtClean="0">
                <a:solidFill>
                  <a:srgbClr val="FFFFCC"/>
                </a:solidFill>
              </a:rPr>
              <a:t>adatmezőkhöz választható kód: U</a:t>
            </a:r>
          </a:p>
          <a:p>
            <a:pPr eaLnBrk="1" hangingPunct="1"/>
            <a:r>
              <a:rPr lang="hu-HU" sz="2200" b="1" smtClean="0">
                <a:solidFill>
                  <a:srgbClr val="FFFFCC"/>
                </a:solidFill>
              </a:rPr>
              <a:t>új üzemeltető meglévő telephely esetén: </a:t>
            </a:r>
          </a:p>
          <a:p>
            <a:pPr eaLnBrk="1" hangingPunct="1">
              <a:buFont typeface="Arial" charset="0"/>
              <a:buNone/>
            </a:pPr>
            <a:r>
              <a:rPr lang="hu-HU" sz="2200" b="1" smtClean="0">
                <a:solidFill>
                  <a:srgbClr val="FFFFCC"/>
                </a:solidFill>
              </a:rPr>
              <a:t>		- telephely korábbi adatai törlődnek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9" name="Rectangle 3"/>
          <p:cNvSpPr>
            <a:spLocks noGrp="1"/>
          </p:cNvSpPr>
          <p:nvPr>
            <p:ph type="body" sz="half" idx="4294967295"/>
          </p:nvPr>
        </p:nvSpPr>
        <p:spPr>
          <a:xfrm>
            <a:off x="457200" y="2071688"/>
            <a:ext cx="8218488" cy="3500437"/>
          </a:xfrm>
        </p:spPr>
        <p:txBody>
          <a:bodyPr/>
          <a:lstStyle/>
          <a:p>
            <a:pPr algn="ctr" eaLnBrk="1" hangingPunct="1">
              <a:lnSpc>
                <a:spcPct val="80000"/>
              </a:lnSpc>
              <a:buFont typeface="Arial" charset="0"/>
              <a:buNone/>
            </a:pPr>
            <a:r>
              <a:rPr lang="hu-HU" sz="2400" b="1" smtClean="0">
                <a:solidFill>
                  <a:srgbClr val="FFFF66"/>
                </a:solidFill>
              </a:rPr>
              <a:t>Változásjelentés (jelentés típusa: V)</a:t>
            </a:r>
          </a:p>
          <a:p>
            <a:pPr algn="ctr" eaLnBrk="1" hangingPunct="1">
              <a:lnSpc>
                <a:spcPct val="80000"/>
              </a:lnSpc>
              <a:buFont typeface="Arial" charset="0"/>
              <a:buNone/>
            </a:pPr>
            <a:endParaRPr lang="hu-HU" sz="2400" b="1" smtClean="0">
              <a:solidFill>
                <a:srgbClr val="FFFF66"/>
              </a:solidFill>
            </a:endParaRPr>
          </a:p>
          <a:p>
            <a:pPr eaLnBrk="1" hangingPunct="1"/>
            <a:r>
              <a:rPr lang="hu-HU" sz="2200" b="1" smtClean="0">
                <a:solidFill>
                  <a:srgbClr val="FFFFCC"/>
                </a:solidFill>
              </a:rPr>
              <a:t>megváltozott műszaki körülményeknek megfelelően érintett adat</a:t>
            </a:r>
          </a:p>
          <a:p>
            <a:pPr eaLnBrk="1" hangingPunct="1"/>
            <a:r>
              <a:rPr lang="hu-HU" sz="2200" b="1" smtClean="0">
                <a:solidFill>
                  <a:srgbClr val="FFFFCC"/>
                </a:solidFill>
              </a:rPr>
              <a:t>érvényességi időpont → változások kezdete</a:t>
            </a:r>
          </a:p>
          <a:p>
            <a:pPr eaLnBrk="1" hangingPunct="1"/>
            <a:r>
              <a:rPr lang="hu-HU" sz="2200" b="1" smtClean="0">
                <a:solidFill>
                  <a:srgbClr val="FFFFCC"/>
                </a:solidFill>
              </a:rPr>
              <a:t>adatmezőkhöz választható kódok: U, M, S</a:t>
            </a:r>
          </a:p>
          <a:p>
            <a:pPr eaLnBrk="1" hangingPunct="1"/>
            <a:r>
              <a:rPr lang="hu-HU" sz="2200" b="1" smtClean="0">
                <a:solidFill>
                  <a:srgbClr val="FFFFCC"/>
                </a:solidFill>
              </a:rPr>
              <a:t>új üzemeltető meglévő telephely esetén: </a:t>
            </a:r>
          </a:p>
          <a:p>
            <a:pPr eaLnBrk="1" hangingPunct="1">
              <a:buFont typeface="Arial" charset="0"/>
              <a:buNone/>
            </a:pPr>
            <a:r>
              <a:rPr lang="hu-HU" sz="2200" b="1" smtClean="0">
                <a:solidFill>
                  <a:srgbClr val="FFFFCC"/>
                </a:solidFill>
              </a:rPr>
              <a:t>		- telephelyre korábban bejelentett adatok megtartása</a:t>
            </a:r>
          </a:p>
          <a:p>
            <a:pPr algn="ctr" eaLnBrk="1" hangingPunct="1">
              <a:buFont typeface="Arial" charset="0"/>
              <a:buNone/>
            </a:pPr>
            <a:endParaRPr lang="hu-HU" sz="2200" b="1" smtClean="0">
              <a:solidFill>
                <a:srgbClr val="FFFF66"/>
              </a:solidFill>
            </a:endParaRPr>
          </a:p>
          <a:p>
            <a:pPr algn="ctr" eaLnBrk="1" hangingPunct="1">
              <a:lnSpc>
                <a:spcPct val="80000"/>
              </a:lnSpc>
              <a:buFont typeface="Arial" charset="0"/>
              <a:buNone/>
            </a:pPr>
            <a:r>
              <a:rPr lang="hu-HU" sz="2400" b="1" smtClean="0">
                <a:solidFill>
                  <a:srgbClr val="FFFF66"/>
                </a:solidFill>
              </a:rPr>
              <a:t>30 napon belül!</a:t>
            </a:r>
          </a:p>
          <a:p>
            <a:pPr eaLnBrk="1" hangingPunct="1">
              <a:lnSpc>
                <a:spcPct val="80000"/>
              </a:lnSpc>
            </a:pPr>
            <a:endParaRPr lang="hu-HU" sz="2400" b="1" smtClean="0">
              <a:solidFill>
                <a:srgbClr val="FFFFCC"/>
              </a:solidFill>
            </a:endParaRPr>
          </a:p>
          <a:p>
            <a:pPr eaLnBrk="1" hangingPunct="1">
              <a:lnSpc>
                <a:spcPct val="80000"/>
              </a:lnSpc>
            </a:pPr>
            <a:endParaRPr lang="hu-HU" sz="2000" b="1" smtClean="0">
              <a:solidFill>
                <a:srgbClr val="FFFFCC"/>
              </a:solidFill>
              <a:latin typeface="Arial" charset="0"/>
            </a:endParaRPr>
          </a:p>
          <a:p>
            <a:pPr eaLnBrk="1" hangingPunct="1">
              <a:lnSpc>
                <a:spcPct val="80000"/>
              </a:lnSpc>
            </a:pPr>
            <a:endParaRPr lang="hu-HU" sz="2400" b="1" smtClean="0">
              <a:solidFill>
                <a:srgbClr val="FFFF66"/>
              </a:solidFill>
              <a:latin typeface="Arial" charset="0"/>
            </a:endParaRPr>
          </a:p>
        </p:txBody>
      </p:sp>
      <p:sp>
        <p:nvSpPr>
          <p:cNvPr id="5" name="Cím 1"/>
          <p:cNvSpPr>
            <a:spLocks noGrp="1"/>
          </p:cNvSpPr>
          <p:nvPr>
            <p:ph type="title"/>
          </p:nvPr>
        </p:nvSpPr>
        <p:spPr>
          <a:xfrm>
            <a:off x="0" y="357188"/>
            <a:ext cx="9144000" cy="1643062"/>
          </a:xfrm>
        </p:spPr>
        <p:txBody>
          <a:bodyPr rtlCol="0"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hu-HU" sz="3600" b="1" dirty="0" smtClean="0">
                <a:solidFill>
                  <a:srgbClr val="FFFFCC"/>
                </a:solidFill>
              </a:rPr>
              <a:t>Levegőtisztaság-védelmi adatszolgáltatás</a:t>
            </a:r>
            <a:br>
              <a:rPr lang="hu-HU" sz="3600" b="1" dirty="0" smtClean="0">
                <a:solidFill>
                  <a:srgbClr val="FFFFCC"/>
                </a:solidFill>
              </a:rPr>
            </a:br>
            <a:r>
              <a:rPr lang="hu-HU" sz="3600" b="1" dirty="0" smtClean="0">
                <a:solidFill>
                  <a:srgbClr val="FFFFCC"/>
                </a:solidFill>
              </a:rPr>
              <a:t>LAL </a:t>
            </a:r>
            <a:endParaRPr lang="hu-HU" sz="3600" dirty="0">
              <a:solidFill>
                <a:srgbClr val="FFFFCC"/>
              </a:solidFill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860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860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2"/>
          <p:cNvSpPr>
            <a:spLocks noGrp="1"/>
          </p:cNvSpPr>
          <p:nvPr>
            <p:ph type="title" idx="4294967295"/>
          </p:nvPr>
        </p:nvSpPr>
        <p:spPr>
          <a:xfrm>
            <a:off x="457200" y="571500"/>
            <a:ext cx="8229600" cy="1214438"/>
          </a:xfrm>
        </p:spPr>
        <p:txBody>
          <a:bodyPr/>
          <a:lstStyle/>
          <a:p>
            <a:r>
              <a:rPr lang="hu-HU" sz="3600" b="1" smtClean="0">
                <a:solidFill>
                  <a:srgbClr val="FFFFCC"/>
                </a:solidFill>
              </a:rPr>
              <a:t>Levegőtisztaság-védelmi adatszolgáltatás</a:t>
            </a:r>
            <a:br>
              <a:rPr lang="hu-HU" sz="3600" b="1" smtClean="0">
                <a:solidFill>
                  <a:srgbClr val="FFFFCC"/>
                </a:solidFill>
              </a:rPr>
            </a:br>
            <a:r>
              <a:rPr lang="hu-HU" sz="3600" b="1" smtClean="0">
                <a:solidFill>
                  <a:srgbClr val="FFFFCC"/>
                </a:solidFill>
              </a:rPr>
              <a:t>LAL</a:t>
            </a:r>
          </a:p>
        </p:txBody>
      </p:sp>
      <p:sp>
        <p:nvSpPr>
          <p:cNvPr id="94211" name="Rectangle 3"/>
          <p:cNvSpPr>
            <a:spLocks noGrp="1"/>
          </p:cNvSpPr>
          <p:nvPr>
            <p:ph type="body" idx="4294967295"/>
          </p:nvPr>
        </p:nvSpPr>
        <p:spPr>
          <a:xfrm>
            <a:off x="468313" y="2133600"/>
            <a:ext cx="8229600" cy="3455988"/>
          </a:xfrm>
        </p:spPr>
        <p:txBody>
          <a:bodyPr/>
          <a:lstStyle/>
          <a:p>
            <a:pPr algn="ctr" eaLnBrk="1" hangingPunct="1">
              <a:lnSpc>
                <a:spcPct val="80000"/>
              </a:lnSpc>
              <a:buFont typeface="Arial" charset="0"/>
              <a:buNone/>
            </a:pPr>
            <a:r>
              <a:rPr lang="hu-HU" sz="2400" b="1" smtClean="0">
                <a:solidFill>
                  <a:srgbClr val="FFFF66"/>
                </a:solidFill>
              </a:rPr>
              <a:t>Tevékenység megszüntetése (jelentés típusa: S)</a:t>
            </a:r>
          </a:p>
          <a:p>
            <a:pPr algn="ctr" eaLnBrk="1" hangingPunct="1">
              <a:lnSpc>
                <a:spcPct val="80000"/>
              </a:lnSpc>
              <a:buFont typeface="Arial" charset="0"/>
              <a:buNone/>
            </a:pPr>
            <a:endParaRPr lang="hu-HU" sz="2400" b="1" smtClean="0">
              <a:solidFill>
                <a:srgbClr val="FFFF66"/>
              </a:solidFill>
            </a:endParaRPr>
          </a:p>
          <a:p>
            <a:pPr eaLnBrk="1" hangingPunct="1"/>
            <a:r>
              <a:rPr lang="hu-HU" sz="2200" b="1" smtClean="0">
                <a:solidFill>
                  <a:srgbClr val="FFFFCC"/>
                </a:solidFill>
              </a:rPr>
              <a:t>csak a borítólapot kell kitölteni</a:t>
            </a:r>
          </a:p>
          <a:p>
            <a:pPr eaLnBrk="1" hangingPunct="1"/>
            <a:r>
              <a:rPr lang="hu-HU" sz="2200" b="1" smtClean="0">
                <a:solidFill>
                  <a:srgbClr val="FFFFCC"/>
                </a:solidFill>
              </a:rPr>
              <a:t>érvényességi időpont → tevékenység befejezése</a:t>
            </a:r>
          </a:p>
          <a:p>
            <a:pPr eaLnBrk="1" hangingPunct="1"/>
            <a:r>
              <a:rPr lang="hu-HU" sz="2200" b="1" smtClean="0">
                <a:solidFill>
                  <a:srgbClr val="FFFFCC"/>
                </a:solidFill>
              </a:rPr>
              <a:t>az életciklus zárás időpontjáig LM adatszolgáltatás!</a:t>
            </a:r>
          </a:p>
          <a:p>
            <a:pPr eaLnBrk="1" hangingPunct="1">
              <a:lnSpc>
                <a:spcPct val="80000"/>
              </a:lnSpc>
            </a:pPr>
            <a:endParaRPr lang="hu-HU" sz="2600" b="1" smtClean="0">
              <a:solidFill>
                <a:srgbClr val="FFFF66"/>
              </a:solidFill>
            </a:endParaRPr>
          </a:p>
          <a:p>
            <a:pPr algn="ctr" eaLnBrk="1" hangingPunct="1">
              <a:lnSpc>
                <a:spcPct val="80000"/>
              </a:lnSpc>
              <a:buFont typeface="Arial" charset="0"/>
              <a:buNone/>
            </a:pPr>
            <a:endParaRPr lang="hu-HU" sz="2400" b="1" smtClean="0">
              <a:solidFill>
                <a:srgbClr val="FFFF66"/>
              </a:solidFill>
            </a:endParaRPr>
          </a:p>
          <a:p>
            <a:pPr algn="ctr" eaLnBrk="1" hangingPunct="1">
              <a:lnSpc>
                <a:spcPct val="80000"/>
              </a:lnSpc>
              <a:buFont typeface="Arial" charset="0"/>
              <a:buNone/>
            </a:pPr>
            <a:r>
              <a:rPr lang="hu-HU" sz="2400" b="1" smtClean="0">
                <a:solidFill>
                  <a:srgbClr val="FFFF66"/>
                </a:solidFill>
              </a:rPr>
              <a:t>30 napon belül!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942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942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zövegdoboz 2"/>
          <p:cNvSpPr txBox="1">
            <a:spLocks noChangeArrowheads="1"/>
          </p:cNvSpPr>
          <p:nvPr/>
        </p:nvSpPr>
        <p:spPr bwMode="auto">
          <a:xfrm>
            <a:off x="468313" y="1268413"/>
            <a:ext cx="80645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hu-HU">
              <a:latin typeface="Calibri" pitchFamily="34" charset="0"/>
            </a:endParaRPr>
          </a:p>
        </p:txBody>
      </p:sp>
      <p:sp>
        <p:nvSpPr>
          <p:cNvPr id="46084" name="Szövegdoboz 3"/>
          <p:cNvSpPr txBox="1">
            <a:spLocks noChangeArrowheads="1"/>
          </p:cNvSpPr>
          <p:nvPr/>
        </p:nvSpPr>
        <p:spPr bwMode="auto">
          <a:xfrm>
            <a:off x="179388" y="1785938"/>
            <a:ext cx="8785225" cy="3890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ctr">
              <a:lnSpc>
                <a:spcPct val="90000"/>
              </a:lnSpc>
              <a:spcBef>
                <a:spcPct val="20000"/>
              </a:spcBef>
            </a:pPr>
            <a:r>
              <a:rPr lang="hu-HU" sz="2400" b="1">
                <a:solidFill>
                  <a:srgbClr val="FFFF66"/>
                </a:solidFill>
                <a:latin typeface="Calibri" pitchFamily="34" charset="0"/>
              </a:rPr>
              <a:t>Általános tudnivalók:</a:t>
            </a:r>
            <a:r>
              <a:rPr lang="hu-HU" sz="2400" b="1">
                <a:solidFill>
                  <a:srgbClr val="FFFF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 </a:t>
            </a:r>
          </a:p>
          <a:p>
            <a:pPr marL="342900" indent="-342900" algn="just">
              <a:buFont typeface="Arial" charset="0"/>
              <a:buChar char="•"/>
            </a:pPr>
            <a:endParaRPr lang="hu-HU" sz="2400" b="1">
              <a:solidFill>
                <a:srgbClr val="FFFFCC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itchFamily="34" charset="0"/>
            </a:endParaRPr>
          </a:p>
          <a:p>
            <a:pPr marL="342900" indent="-342900">
              <a:buFont typeface="Arial" charset="0"/>
              <a:buChar char="•"/>
            </a:pPr>
            <a:r>
              <a:rPr lang="hu-HU" sz="2200" b="1">
                <a:solidFill>
                  <a:srgbClr val="FFFF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 </a:t>
            </a:r>
            <a:r>
              <a:rPr lang="hu-HU" sz="2200" b="1">
                <a:solidFill>
                  <a:srgbClr val="FFFFCC"/>
                </a:solidFill>
                <a:latin typeface="Calibri" pitchFamily="34" charset="0"/>
              </a:rPr>
              <a:t>törölt azonosító a későbbiekben nem használható újra</a:t>
            </a:r>
          </a:p>
          <a:p>
            <a:pPr marL="342900" indent="-342900">
              <a:buFont typeface="Arial" charset="0"/>
              <a:buChar char="•"/>
            </a:pPr>
            <a:endParaRPr lang="hu-HU" sz="2400" b="1">
              <a:solidFill>
                <a:srgbClr val="FFFFCC"/>
              </a:solidFill>
              <a:latin typeface="Calibri" pitchFamily="34" charset="0"/>
            </a:endParaRPr>
          </a:p>
          <a:p>
            <a:pPr marL="342900" indent="-342900">
              <a:buFont typeface="Arial" charset="0"/>
              <a:buChar char="•"/>
            </a:pPr>
            <a:r>
              <a:rPr lang="hu-HU" sz="2200" b="1">
                <a:solidFill>
                  <a:srgbClr val="FFFFCC"/>
                </a:solidFill>
                <a:latin typeface="Calibri" pitchFamily="34" charset="0"/>
              </a:rPr>
              <a:t> technológia törlése: minden érintett forrás, kibocsátás, berendezés megszüntetését automatikusan maga után vonja</a:t>
            </a:r>
          </a:p>
          <a:p>
            <a:pPr marL="342900" indent="-342900">
              <a:buFont typeface="Arial" charset="0"/>
              <a:buChar char="•"/>
            </a:pPr>
            <a:endParaRPr lang="hu-HU" sz="2200" b="1">
              <a:solidFill>
                <a:srgbClr val="FFFFCC"/>
              </a:solidFill>
              <a:latin typeface="Calibri" pitchFamily="34" charset="0"/>
            </a:endParaRPr>
          </a:p>
          <a:p>
            <a:pPr marL="342900" indent="-342900">
              <a:buFont typeface="Arial" charset="0"/>
              <a:buChar char="•"/>
            </a:pPr>
            <a:r>
              <a:rPr lang="hu-HU" sz="2200" b="1">
                <a:solidFill>
                  <a:srgbClr val="FFFFCC"/>
                </a:solidFill>
                <a:latin typeface="Calibri" pitchFamily="34" charset="0"/>
              </a:rPr>
              <a:t> új technológia, forrás, berendezés azonosítókat folytatólagosan kell számozni, a törölt azonosítók kihagyásával</a:t>
            </a:r>
            <a:endParaRPr lang="hu-HU" sz="2400" b="1">
              <a:latin typeface="Calibri" pitchFamily="34" charset="0"/>
            </a:endParaRPr>
          </a:p>
          <a:p>
            <a:pPr marL="342900" indent="-342900">
              <a:buFont typeface="Arial" charset="0"/>
              <a:buChar char="•"/>
            </a:pPr>
            <a:endParaRPr lang="hu-HU" sz="2400" b="1">
              <a:solidFill>
                <a:srgbClr val="FFFFCC"/>
              </a:solidFill>
              <a:latin typeface="Calibri" pitchFamily="34" charset="0"/>
            </a:endParaRPr>
          </a:p>
          <a:p>
            <a:pPr marL="342900" indent="-342900">
              <a:buFont typeface="Arial" charset="0"/>
              <a:buChar char="•"/>
            </a:pPr>
            <a:endParaRPr lang="hu-HU" sz="2400">
              <a:solidFill>
                <a:srgbClr val="FFFFCC"/>
              </a:solidFill>
              <a:latin typeface="Calibri" pitchFamily="34" charset="0"/>
            </a:endParaRPr>
          </a:p>
        </p:txBody>
      </p:sp>
      <p:sp>
        <p:nvSpPr>
          <p:cNvPr id="5" name="Rectangle 2"/>
          <p:cNvSpPr txBox="1">
            <a:spLocks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hu-HU" sz="3600" b="1">
                <a:solidFill>
                  <a:srgbClr val="FFFFCC"/>
                </a:solidFill>
                <a:latin typeface="Calibri" pitchFamily="34" charset="0"/>
              </a:rPr>
              <a:t>Levegőtisztaság-védelmi adatszolgáltatás</a:t>
            </a:r>
            <a:br>
              <a:rPr lang="hu-HU" sz="3600" b="1">
                <a:solidFill>
                  <a:srgbClr val="FFFFCC"/>
                </a:solidFill>
                <a:latin typeface="Calibri" pitchFamily="34" charset="0"/>
              </a:rPr>
            </a:br>
            <a:r>
              <a:rPr lang="hu-HU" sz="3600" b="1">
                <a:solidFill>
                  <a:srgbClr val="FFFFCC"/>
                </a:solidFill>
                <a:latin typeface="Calibri" pitchFamily="34" charset="0"/>
              </a:rPr>
              <a:t>LAL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404813"/>
            <a:ext cx="8229600" cy="863600"/>
          </a:xfrm>
        </p:spPr>
        <p:txBody>
          <a:bodyPr/>
          <a:lstStyle/>
          <a:p>
            <a:pPr eaLnBrk="1" hangingPunct="1"/>
            <a:r>
              <a:rPr lang="hu-HU" sz="3600" b="1" smtClean="0">
                <a:solidFill>
                  <a:srgbClr val="FFFFCC"/>
                </a:solidFill>
              </a:rPr>
              <a:t>LAL lapok sorrendje</a:t>
            </a:r>
          </a:p>
        </p:txBody>
      </p:sp>
      <p:sp>
        <p:nvSpPr>
          <p:cNvPr id="39939" name="Tartalom helye 3"/>
          <p:cNvSpPr>
            <a:spLocks noGrp="1"/>
          </p:cNvSpPr>
          <p:nvPr>
            <p:ph idx="1"/>
          </p:nvPr>
        </p:nvSpPr>
        <p:spPr>
          <a:xfrm>
            <a:off x="0" y="1341438"/>
            <a:ext cx="9144000" cy="4784725"/>
          </a:xfrm>
        </p:spPr>
        <p:txBody>
          <a:bodyPr/>
          <a:lstStyle/>
          <a:p>
            <a:pPr eaLnBrk="1" hangingPunct="1">
              <a:buFont typeface="Arial" charset="0"/>
              <a:buNone/>
            </a:pPr>
            <a:r>
              <a:rPr lang="hu-HU" sz="2200" b="1" smtClean="0">
                <a:solidFill>
                  <a:srgbClr val="FFFFCC"/>
                </a:solidFill>
              </a:rPr>
              <a:t>LAL/Borítólap</a:t>
            </a:r>
          </a:p>
          <a:p>
            <a:pPr eaLnBrk="1" hangingPunct="1">
              <a:buFont typeface="Arial" charset="0"/>
              <a:buNone/>
            </a:pPr>
            <a:r>
              <a:rPr lang="hu-HU" sz="2200" b="1" smtClean="0">
                <a:solidFill>
                  <a:srgbClr val="FFFFCC"/>
                </a:solidFill>
              </a:rPr>
              <a:t>LAL/TH Telephelyi adatlap </a:t>
            </a:r>
          </a:p>
          <a:p>
            <a:pPr eaLnBrk="1" hangingPunct="1">
              <a:buFont typeface="Arial" charset="0"/>
              <a:buNone/>
            </a:pPr>
            <a:r>
              <a:rPr lang="hu-HU" sz="2200" b="1" smtClean="0">
                <a:solidFill>
                  <a:srgbClr val="FFFFCC"/>
                </a:solidFill>
              </a:rPr>
              <a:t>LAL/T    Technológiai adatlap </a:t>
            </a:r>
          </a:p>
          <a:p>
            <a:pPr eaLnBrk="1" hangingPunct="1">
              <a:buFont typeface="Arial" charset="0"/>
              <a:buNone/>
            </a:pPr>
            <a:r>
              <a:rPr lang="hu-HU" sz="2200" b="1" smtClean="0">
                <a:solidFill>
                  <a:srgbClr val="FFFFCC"/>
                </a:solidFill>
              </a:rPr>
              <a:t>LAL/F    Forrás adatlap </a:t>
            </a:r>
          </a:p>
          <a:p>
            <a:pPr eaLnBrk="1" hangingPunct="1">
              <a:buFont typeface="Arial" charset="0"/>
              <a:buNone/>
            </a:pPr>
            <a:r>
              <a:rPr lang="hu-HU" sz="2200" b="1" smtClean="0">
                <a:solidFill>
                  <a:srgbClr val="FFFFCC"/>
                </a:solidFill>
              </a:rPr>
              <a:t>LAL/B   Berendezés adatlap </a:t>
            </a:r>
          </a:p>
          <a:p>
            <a:pPr eaLnBrk="1" hangingPunct="1">
              <a:buFont typeface="Arial" charset="0"/>
              <a:buNone/>
            </a:pPr>
            <a:r>
              <a:rPr lang="hu-HU" sz="2200" b="1" smtClean="0">
                <a:solidFill>
                  <a:srgbClr val="FFFFCC"/>
                </a:solidFill>
              </a:rPr>
              <a:t>LAL/K   Kibocsátási adatlap </a:t>
            </a:r>
          </a:p>
          <a:p>
            <a:pPr eaLnBrk="1" hangingPunct="1">
              <a:buFont typeface="Arial" charset="0"/>
              <a:buNone/>
            </a:pPr>
            <a:r>
              <a:rPr lang="hu-HU" sz="2200" b="1" smtClean="0">
                <a:solidFill>
                  <a:srgbClr val="FFFFCC"/>
                </a:solidFill>
              </a:rPr>
              <a:t>LAL/TB Technológiákhoz tartozó berendezések adatlapja </a:t>
            </a:r>
          </a:p>
          <a:p>
            <a:pPr eaLnBrk="1" hangingPunct="1">
              <a:buFont typeface="Arial" charset="0"/>
              <a:buNone/>
            </a:pPr>
            <a:r>
              <a:rPr lang="hu-HU" sz="2200" b="1" smtClean="0">
                <a:solidFill>
                  <a:srgbClr val="FFFFCC"/>
                </a:solidFill>
              </a:rPr>
              <a:t>LAL/L    Technológiához tartozó tisztító, leválasztó berendezések adatlapja </a:t>
            </a:r>
          </a:p>
          <a:p>
            <a:pPr eaLnBrk="1" hangingPunct="1">
              <a:buFont typeface="Arial" charset="0"/>
              <a:buNone/>
            </a:pPr>
            <a:r>
              <a:rPr lang="hu-HU" sz="2200" b="1" smtClean="0">
                <a:solidFill>
                  <a:srgbClr val="FFFFCC"/>
                </a:solidFill>
              </a:rPr>
              <a:t>LAL/M  Technológiához, pontforráshoz tartozó folyamatos mérőberendezés 	adatlapja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hu-HU" sz="3600" b="1" smtClean="0">
                <a:solidFill>
                  <a:srgbClr val="FFFFCC"/>
                </a:solidFill>
              </a:rPr>
              <a:t>Levegőtisztaság-védelmi adatszolgáltatás</a:t>
            </a:r>
            <a:br>
              <a:rPr lang="hu-HU" sz="3600" b="1" smtClean="0">
                <a:solidFill>
                  <a:srgbClr val="FFFFCC"/>
                </a:solidFill>
              </a:rPr>
            </a:br>
            <a:r>
              <a:rPr lang="hu-HU" sz="3600" b="1" smtClean="0">
                <a:solidFill>
                  <a:srgbClr val="FFFFCC"/>
                </a:solidFill>
              </a:rPr>
              <a:t>LAL/Borító</a:t>
            </a:r>
          </a:p>
        </p:txBody>
      </p:sp>
      <p:pic>
        <p:nvPicPr>
          <p:cNvPr id="35842" name="Picture 3"/>
          <p:cNvPicPr>
            <a:picLocks noGrp="1" noChangeAspect="1" noChangeArrowheads="1"/>
          </p:cNvPicPr>
          <p:nvPr>
            <p:ph type="body"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1571625"/>
            <a:ext cx="9144000" cy="4857750"/>
          </a:xfrm>
        </p:spPr>
      </p:pic>
      <p:sp>
        <p:nvSpPr>
          <p:cNvPr id="6" name="1. sz. felirat 5"/>
          <p:cNvSpPr>
            <a:spLocks/>
          </p:cNvSpPr>
          <p:nvPr/>
        </p:nvSpPr>
        <p:spPr bwMode="auto">
          <a:xfrm>
            <a:off x="1116013" y="4941888"/>
            <a:ext cx="3956050" cy="915987"/>
          </a:xfrm>
          <a:prstGeom prst="borderCallout1">
            <a:avLst>
              <a:gd name="adj1" fmla="val 12477"/>
              <a:gd name="adj2" fmla="val 101926"/>
              <a:gd name="adj3" fmla="val -122875"/>
              <a:gd name="adj4" fmla="val 131343"/>
            </a:avLst>
          </a:prstGeom>
          <a:solidFill>
            <a:srgbClr val="5F792B"/>
          </a:solidFill>
          <a:ln w="25400" algn="ctr">
            <a:solidFill>
              <a:srgbClr val="71893F"/>
            </a:solidFill>
            <a:miter lim="800000"/>
            <a:headEnd/>
            <a:tailEnd/>
          </a:ln>
        </p:spPr>
        <p:txBody>
          <a:bodyPr anchor="ctr"/>
          <a:lstStyle/>
          <a:p>
            <a:pPr>
              <a:buFontTx/>
              <a:buChar char="•"/>
            </a:pPr>
            <a:r>
              <a:rPr lang="hu-HU" sz="2000" b="1">
                <a:solidFill>
                  <a:srgbClr val="FFFFCC"/>
                </a:solidFill>
                <a:latin typeface="Calibri" pitchFamily="34" charset="0"/>
              </a:rPr>
              <a:t> pirossal jelölt mezők adatai </a:t>
            </a:r>
          </a:p>
          <a:p>
            <a:r>
              <a:rPr lang="hu-HU" sz="2000" b="1">
                <a:solidFill>
                  <a:srgbClr val="FFFFCC"/>
                </a:solidFill>
                <a:latin typeface="Calibri" pitchFamily="34" charset="0"/>
              </a:rPr>
              <a:t>legördülő menüből választhatók</a:t>
            </a:r>
            <a:r>
              <a:rPr lang="hu-HU" sz="2000" b="1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  <a:t> </a:t>
            </a:r>
          </a:p>
        </p:txBody>
      </p:sp>
      <p:sp>
        <p:nvSpPr>
          <p:cNvPr id="7" name="1. sz. felirat 6"/>
          <p:cNvSpPr/>
          <p:nvPr/>
        </p:nvSpPr>
        <p:spPr>
          <a:xfrm>
            <a:off x="4000500" y="2428875"/>
            <a:ext cx="3000375" cy="857250"/>
          </a:xfrm>
          <a:prstGeom prst="borderCallout1">
            <a:avLst>
              <a:gd name="adj1" fmla="val 51508"/>
              <a:gd name="adj2" fmla="val 101588"/>
              <a:gd name="adj3" fmla="val 166525"/>
              <a:gd name="adj4" fmla="val 163006"/>
            </a:avLst>
          </a:prstGeom>
          <a:solidFill>
            <a:srgbClr val="5F792B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hu-HU" sz="2000" b="1">
                <a:solidFill>
                  <a:srgbClr val="FFFFCC"/>
                </a:solidFill>
              </a:rPr>
              <a:t>F1 – Kitöltési útmutató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hu-HU" sz="3600" b="1" smtClean="0">
                <a:solidFill>
                  <a:srgbClr val="FFFFCC"/>
                </a:solidFill>
              </a:rPr>
              <a:t>Levegőtisztaság-védelmi adatszolgáltatás</a:t>
            </a:r>
            <a:br>
              <a:rPr lang="hu-HU" sz="3600" b="1" smtClean="0">
                <a:solidFill>
                  <a:srgbClr val="FFFFCC"/>
                </a:solidFill>
              </a:rPr>
            </a:br>
            <a:r>
              <a:rPr lang="hu-HU" sz="3600" b="1" smtClean="0">
                <a:solidFill>
                  <a:srgbClr val="FFFFCC"/>
                </a:solidFill>
              </a:rPr>
              <a:t>LAL/Borító</a:t>
            </a:r>
          </a:p>
        </p:txBody>
      </p:sp>
      <p:pic>
        <p:nvPicPr>
          <p:cNvPr id="36866" name="Picture 7"/>
          <p:cNvPicPr>
            <a:picLocks noGrp="1" noChangeAspect="1" noChangeArrowheads="1"/>
          </p:cNvPicPr>
          <p:nvPr>
            <p:ph type="body"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285750" y="1600200"/>
            <a:ext cx="8572500" cy="4829175"/>
          </a:xfrm>
        </p:spPr>
      </p:pic>
      <p:sp>
        <p:nvSpPr>
          <p:cNvPr id="4" name="1. sz. felirat 3"/>
          <p:cNvSpPr/>
          <p:nvPr/>
        </p:nvSpPr>
        <p:spPr>
          <a:xfrm>
            <a:off x="1643063" y="2857500"/>
            <a:ext cx="3786187" cy="1143000"/>
          </a:xfrm>
          <a:prstGeom prst="borderCallout1">
            <a:avLst>
              <a:gd name="adj1" fmla="val 51508"/>
              <a:gd name="adj2" fmla="val 101588"/>
              <a:gd name="adj3" fmla="val 253088"/>
              <a:gd name="adj4" fmla="val 176280"/>
            </a:avLst>
          </a:prstGeom>
          <a:solidFill>
            <a:srgbClr val="5F792B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hu-HU" sz="2000" b="1">
                <a:solidFill>
                  <a:srgbClr val="FFFF66"/>
                </a:solidFill>
              </a:rPr>
              <a:t>Változás:</a:t>
            </a:r>
          </a:p>
          <a:p>
            <a:pPr algn="ctr">
              <a:buFontTx/>
              <a:buChar char="•"/>
            </a:pPr>
            <a:r>
              <a:rPr lang="hu-HU" sz="2000" b="1">
                <a:solidFill>
                  <a:srgbClr val="FFFFCC"/>
                </a:solidFill>
              </a:rPr>
              <a:t> új üzemeltető kérheti  a telephely aktuális adatait</a:t>
            </a:r>
            <a:r>
              <a:rPr lang="hu-HU" sz="2000" b="1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</a:p>
        </p:txBody>
      </p:sp>
      <p:sp>
        <p:nvSpPr>
          <p:cNvPr id="5" name="Szorzás 4"/>
          <p:cNvSpPr/>
          <p:nvPr/>
        </p:nvSpPr>
        <p:spPr>
          <a:xfrm>
            <a:off x="8072438" y="5429250"/>
            <a:ext cx="500062" cy="571500"/>
          </a:xfrm>
          <a:prstGeom prst="mathMultiply">
            <a:avLst/>
          </a:prstGeom>
          <a:solidFill>
            <a:srgbClr val="FF33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hu-HU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hu-HU" sz="3600" b="1" smtClean="0">
                <a:solidFill>
                  <a:srgbClr val="FFFFCC"/>
                </a:solidFill>
              </a:rPr>
              <a:t>Levegőtisztaság-védelmi adatszolgáltatás</a:t>
            </a:r>
            <a:br>
              <a:rPr lang="hu-HU" sz="3600" b="1" smtClean="0">
                <a:solidFill>
                  <a:srgbClr val="FFFFCC"/>
                </a:solidFill>
              </a:rPr>
            </a:br>
            <a:r>
              <a:rPr lang="hu-HU" sz="3600" b="1" smtClean="0">
                <a:solidFill>
                  <a:srgbClr val="FFFFCC"/>
                </a:solidFill>
              </a:rPr>
              <a:t>LAL/TH</a:t>
            </a:r>
          </a:p>
        </p:txBody>
      </p:sp>
      <p:pic>
        <p:nvPicPr>
          <p:cNvPr id="37890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14425" y="1643063"/>
            <a:ext cx="6915150" cy="4786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875" y="1571625"/>
            <a:ext cx="9112250" cy="528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915" name="Szövegdoboz 5"/>
          <p:cNvSpPr txBox="1">
            <a:spLocks noChangeArrowheads="1"/>
          </p:cNvSpPr>
          <p:nvPr/>
        </p:nvSpPr>
        <p:spPr bwMode="auto">
          <a:xfrm>
            <a:off x="2051050" y="115888"/>
            <a:ext cx="54737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hu-HU">
              <a:latin typeface="Calibri" pitchFamily="34" charset="0"/>
            </a:endParaRPr>
          </a:p>
        </p:txBody>
      </p:sp>
      <p:sp>
        <p:nvSpPr>
          <p:cNvPr id="38916" name="Rectangle 2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tabLst>
                <a:tab pos="449263" algn="r"/>
              </a:tabLst>
            </a:pPr>
            <a:endParaRPr lang="hu-HU"/>
          </a:p>
        </p:txBody>
      </p:sp>
      <p:sp>
        <p:nvSpPr>
          <p:cNvPr id="11" name="Rectangle 2"/>
          <p:cNvSpPr txBox="1">
            <a:spLocks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hu-HU" sz="3600" b="1">
                <a:solidFill>
                  <a:srgbClr val="FFFFCC"/>
                </a:solidFill>
                <a:latin typeface="Calibri" pitchFamily="34" charset="0"/>
              </a:rPr>
              <a:t>Levegőtisztaság-védelmi adatszolgáltatás</a:t>
            </a:r>
            <a:br>
              <a:rPr lang="hu-HU" sz="3600" b="1">
                <a:solidFill>
                  <a:srgbClr val="FFFFCC"/>
                </a:solidFill>
                <a:latin typeface="Calibri" pitchFamily="34" charset="0"/>
              </a:rPr>
            </a:br>
            <a:r>
              <a:rPr lang="hu-HU" sz="3600" b="1">
                <a:solidFill>
                  <a:srgbClr val="FFFFCC"/>
                </a:solidFill>
                <a:latin typeface="Calibri" pitchFamily="34" charset="0"/>
              </a:rPr>
              <a:t>LAL/T</a:t>
            </a:r>
          </a:p>
        </p:txBody>
      </p:sp>
      <p:sp>
        <p:nvSpPr>
          <p:cNvPr id="13" name="1. sz. felirat 12"/>
          <p:cNvSpPr/>
          <p:nvPr/>
        </p:nvSpPr>
        <p:spPr>
          <a:xfrm>
            <a:off x="2214563" y="4357688"/>
            <a:ext cx="4857750" cy="1214437"/>
          </a:xfrm>
          <a:prstGeom prst="borderCallout1">
            <a:avLst>
              <a:gd name="adj1" fmla="val 738"/>
              <a:gd name="adj2" fmla="val 48277"/>
              <a:gd name="adj3" fmla="val -35175"/>
              <a:gd name="adj4" fmla="val 33847"/>
            </a:avLst>
          </a:prstGeom>
          <a:solidFill>
            <a:srgbClr val="5F792B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hu-HU" sz="2000" b="1">
                <a:solidFill>
                  <a:srgbClr val="FFFF66"/>
                </a:solidFill>
              </a:rPr>
              <a:t>Változás:</a:t>
            </a:r>
          </a:p>
          <a:p>
            <a:pPr algn="ctr">
              <a:buFontTx/>
              <a:buChar char="•"/>
            </a:pPr>
            <a:r>
              <a:rPr lang="hu-HU" sz="2000" b="1">
                <a:solidFill>
                  <a:srgbClr val="FFFFCC"/>
                </a:solidFill>
              </a:rPr>
              <a:t> technológia besorolása határértékhez</a:t>
            </a:r>
          </a:p>
          <a:p>
            <a:pPr algn="ctr"/>
            <a:r>
              <a:rPr lang="hu-HU" sz="2000" b="1">
                <a:solidFill>
                  <a:srgbClr val="FFFFCC"/>
                </a:solidFill>
              </a:rPr>
              <a:t>(Kitöltési útmutató 3. melléklet)</a:t>
            </a:r>
          </a:p>
        </p:txBody>
      </p:sp>
      <p:sp>
        <p:nvSpPr>
          <p:cNvPr id="7" name="Lekerekített téglalap 6"/>
          <p:cNvSpPr/>
          <p:nvPr/>
        </p:nvSpPr>
        <p:spPr>
          <a:xfrm>
            <a:off x="3286125" y="3571875"/>
            <a:ext cx="1071563" cy="357188"/>
          </a:xfrm>
          <a:prstGeom prst="roundRect">
            <a:avLst/>
          </a:prstGeom>
          <a:noFill/>
          <a:ln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hu-HU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7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500188"/>
            <a:ext cx="9159875" cy="5357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2"/>
          <p:cNvSpPr txBox="1">
            <a:spLocks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hu-HU" sz="3600" b="1">
                <a:solidFill>
                  <a:srgbClr val="FFFFCC"/>
                </a:solidFill>
                <a:latin typeface="Calibri" pitchFamily="34" charset="0"/>
              </a:rPr>
              <a:t>Levegőtisztaság-védelmi adatszolgáltatás</a:t>
            </a:r>
            <a:br>
              <a:rPr lang="hu-HU" sz="3600" b="1">
                <a:solidFill>
                  <a:srgbClr val="FFFFCC"/>
                </a:solidFill>
                <a:latin typeface="Calibri" pitchFamily="34" charset="0"/>
              </a:rPr>
            </a:br>
            <a:r>
              <a:rPr lang="hu-HU" sz="3600" b="1">
                <a:solidFill>
                  <a:srgbClr val="FFFFCC"/>
                </a:solidFill>
                <a:latin typeface="Calibri" pitchFamily="34" charset="0"/>
              </a:rPr>
              <a:t>LAL/F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1643063"/>
            <a:ext cx="9144000" cy="4500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1. sz. felirat 11"/>
          <p:cNvSpPr/>
          <p:nvPr/>
        </p:nvSpPr>
        <p:spPr>
          <a:xfrm>
            <a:off x="2143125" y="2786063"/>
            <a:ext cx="4857750" cy="928687"/>
          </a:xfrm>
          <a:prstGeom prst="borderCallout1">
            <a:avLst>
              <a:gd name="adj1" fmla="val 738"/>
              <a:gd name="adj2" fmla="val 48277"/>
              <a:gd name="adj3" fmla="val 1364"/>
              <a:gd name="adj4" fmla="val 49072"/>
            </a:avLst>
          </a:prstGeom>
          <a:solidFill>
            <a:srgbClr val="5F792B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hu-HU" sz="2000" b="1">
                <a:solidFill>
                  <a:srgbClr val="FFFF66"/>
                </a:solidFill>
              </a:rPr>
              <a:t>Változás:</a:t>
            </a:r>
          </a:p>
          <a:p>
            <a:pPr algn="ctr">
              <a:buFontTx/>
              <a:buChar char="•"/>
            </a:pPr>
            <a:r>
              <a:rPr lang="hu-HU" sz="2000" b="1">
                <a:solidFill>
                  <a:srgbClr val="FFFFCC"/>
                </a:solidFill>
              </a:rPr>
              <a:t> gázmotor = tüzelőberendezés</a:t>
            </a:r>
          </a:p>
          <a:p>
            <a:pPr algn="ctr"/>
            <a:r>
              <a:rPr lang="hu-HU" sz="2000" b="1">
                <a:solidFill>
                  <a:srgbClr val="FFFFCC"/>
                </a:solidFill>
              </a:rPr>
              <a:t>(azonosítója: T)</a:t>
            </a:r>
          </a:p>
        </p:txBody>
      </p:sp>
      <p:sp>
        <p:nvSpPr>
          <p:cNvPr id="15" name="Rectangle 2"/>
          <p:cNvSpPr txBox="1">
            <a:spLocks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hu-HU" sz="3600" b="1">
                <a:solidFill>
                  <a:srgbClr val="FFFFCC"/>
                </a:solidFill>
                <a:latin typeface="Calibri" pitchFamily="34" charset="0"/>
              </a:rPr>
              <a:t>Levegőtisztaság-védelmi adatszolgáltatás</a:t>
            </a:r>
            <a:br>
              <a:rPr lang="hu-HU" sz="3600" b="1">
                <a:solidFill>
                  <a:srgbClr val="FFFFCC"/>
                </a:solidFill>
                <a:latin typeface="Calibri" pitchFamily="34" charset="0"/>
              </a:rPr>
            </a:br>
            <a:r>
              <a:rPr lang="hu-HU" sz="3600" b="1">
                <a:solidFill>
                  <a:srgbClr val="FFFFCC"/>
                </a:solidFill>
                <a:latin typeface="Calibri" pitchFamily="34" charset="0"/>
              </a:rPr>
              <a:t>LAL/B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yamatábra: Másik feldolgozás 3"/>
          <p:cNvSpPr/>
          <p:nvPr/>
        </p:nvSpPr>
        <p:spPr>
          <a:xfrm>
            <a:off x="1979613" y="5229225"/>
            <a:ext cx="720725" cy="360363"/>
          </a:xfrm>
          <a:prstGeom prst="flowChartAlternateProcess">
            <a:avLst/>
          </a:prstGeom>
          <a:noFill/>
          <a:ln w="38100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hu-HU"/>
          </a:p>
        </p:txBody>
      </p:sp>
      <p:sp>
        <p:nvSpPr>
          <p:cNvPr id="5" name="1. sz. felirat 4"/>
          <p:cNvSpPr/>
          <p:nvPr/>
        </p:nvSpPr>
        <p:spPr>
          <a:xfrm>
            <a:off x="4284663" y="3068638"/>
            <a:ext cx="3600450" cy="936625"/>
          </a:xfrm>
          <a:prstGeom prst="borderCallout1">
            <a:avLst>
              <a:gd name="adj1" fmla="val 50154"/>
              <a:gd name="adj2" fmla="val 149"/>
              <a:gd name="adj3" fmla="val 233181"/>
              <a:gd name="adj4" fmla="val -45384"/>
            </a:avLst>
          </a:prstGeom>
          <a:solidFill>
            <a:srgbClr val="5F792B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hu-HU" b="1" dirty="0">
                <a:solidFill>
                  <a:srgbClr val="FFFFCC"/>
                </a:solidFill>
              </a:rPr>
              <a:t>Légszennyező anyagok listája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hu-HU" b="1" dirty="0">
                <a:solidFill>
                  <a:srgbClr val="FFFFCC"/>
                </a:solidFill>
              </a:rPr>
              <a:t>/6. sz. melléklet/</a:t>
            </a:r>
          </a:p>
        </p:txBody>
      </p:sp>
      <p:pic>
        <p:nvPicPr>
          <p:cNvPr id="43012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1500188"/>
            <a:ext cx="9144000" cy="5357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1. sz. felirat 5"/>
          <p:cNvSpPr/>
          <p:nvPr/>
        </p:nvSpPr>
        <p:spPr>
          <a:xfrm>
            <a:off x="2320925" y="1857375"/>
            <a:ext cx="4502150" cy="1071563"/>
          </a:xfrm>
          <a:prstGeom prst="borderCallout1">
            <a:avLst>
              <a:gd name="adj1" fmla="val 738"/>
              <a:gd name="adj2" fmla="val 48277"/>
              <a:gd name="adj3" fmla="val 1364"/>
              <a:gd name="adj4" fmla="val 49072"/>
            </a:avLst>
          </a:prstGeom>
          <a:solidFill>
            <a:srgbClr val="5F792B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hu-HU" sz="2000" b="1">
                <a:solidFill>
                  <a:srgbClr val="FFFF66"/>
                </a:solidFill>
              </a:rPr>
              <a:t>Változás:</a:t>
            </a:r>
          </a:p>
          <a:p>
            <a:pPr algn="ctr">
              <a:buFontTx/>
              <a:buChar char="•"/>
            </a:pPr>
            <a:r>
              <a:rPr lang="hu-HU" sz="2000" b="1">
                <a:solidFill>
                  <a:srgbClr val="FFFFCC"/>
                </a:solidFill>
              </a:rPr>
              <a:t>a szennyező anyagok tömegáramát nem kell bejelenteni</a:t>
            </a:r>
          </a:p>
        </p:txBody>
      </p:sp>
      <p:sp>
        <p:nvSpPr>
          <p:cNvPr id="7" name="Rectangle 2"/>
          <p:cNvSpPr txBox="1">
            <a:spLocks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hu-HU" sz="3600" b="1">
                <a:solidFill>
                  <a:srgbClr val="FFFFCC"/>
                </a:solidFill>
                <a:latin typeface="Calibri" pitchFamily="34" charset="0"/>
              </a:rPr>
              <a:t>Levegőtisztaság-védelmi adatszolgáltatás</a:t>
            </a:r>
            <a:br>
              <a:rPr lang="hu-HU" sz="3600" b="1">
                <a:solidFill>
                  <a:srgbClr val="FFFFCC"/>
                </a:solidFill>
                <a:latin typeface="Calibri" pitchFamily="34" charset="0"/>
              </a:rPr>
            </a:br>
            <a:r>
              <a:rPr lang="hu-HU" sz="3600" b="1">
                <a:solidFill>
                  <a:srgbClr val="FFFFCC"/>
                </a:solidFill>
                <a:latin typeface="Calibri" pitchFamily="34" charset="0"/>
              </a:rPr>
              <a:t>LAL/K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571625"/>
            <a:ext cx="9144000" cy="528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2"/>
          <p:cNvSpPr txBox="1"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hu-HU" sz="3600" b="1" smtClean="0">
                <a:solidFill>
                  <a:srgbClr val="FFFFCC"/>
                </a:solidFill>
              </a:rPr>
              <a:t>Levegőtisztaság-védelmi adatszolgáltatás</a:t>
            </a:r>
            <a:br>
              <a:rPr lang="hu-HU" sz="3600" b="1" smtClean="0">
                <a:solidFill>
                  <a:srgbClr val="FFFFCC"/>
                </a:solidFill>
              </a:rPr>
            </a:br>
            <a:r>
              <a:rPr lang="hu-HU" sz="3600" b="1" smtClean="0">
                <a:solidFill>
                  <a:srgbClr val="FFFFCC"/>
                </a:solidFill>
              </a:rPr>
              <a:t>LAL/TB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857375"/>
            <a:ext cx="9144000" cy="500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2"/>
          <p:cNvSpPr txBox="1"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hu-HU" sz="3600" b="1" smtClean="0">
                <a:solidFill>
                  <a:srgbClr val="FFFFCC"/>
                </a:solidFill>
              </a:rPr>
              <a:t>Levegőtisztaság-védelmi adatszolgáltatás</a:t>
            </a:r>
            <a:br>
              <a:rPr lang="hu-HU" sz="3600" b="1" smtClean="0">
                <a:solidFill>
                  <a:srgbClr val="FFFFCC"/>
                </a:solidFill>
              </a:rPr>
            </a:br>
            <a:r>
              <a:rPr lang="hu-HU" sz="3600" b="1" smtClean="0">
                <a:solidFill>
                  <a:srgbClr val="FFFFCC"/>
                </a:solidFill>
              </a:rPr>
              <a:t>LAL/L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71563" y="1928813"/>
            <a:ext cx="7000875" cy="4929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2"/>
          <p:cNvSpPr txBox="1"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hu-HU" sz="3600" b="1" smtClean="0">
                <a:solidFill>
                  <a:srgbClr val="FFFFCC"/>
                </a:solidFill>
              </a:rPr>
              <a:t>Levegőtisztaság-védelmi adatszolgáltatás</a:t>
            </a:r>
            <a:br>
              <a:rPr lang="hu-HU" sz="3600" b="1" smtClean="0">
                <a:solidFill>
                  <a:srgbClr val="FFFFCC"/>
                </a:solidFill>
              </a:rPr>
            </a:br>
            <a:r>
              <a:rPr lang="hu-HU" sz="3600" b="1" smtClean="0">
                <a:solidFill>
                  <a:srgbClr val="FFFFCC"/>
                </a:solidFill>
              </a:rPr>
              <a:t>LAL/M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 idx="4294967295"/>
          </p:nvPr>
        </p:nvSpPr>
        <p:spPr>
          <a:xfrm>
            <a:off x="0" y="500063"/>
            <a:ext cx="9144000" cy="1643062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hu-HU" sz="3600" b="1" dirty="0" smtClean="0">
                <a:solidFill>
                  <a:srgbClr val="FFFFCC"/>
                </a:solidFill>
              </a:rPr>
              <a:t>Levegőtisztaság-védelmi adatszolgáltatás</a:t>
            </a:r>
            <a:br>
              <a:rPr lang="hu-HU" sz="3600" b="1" dirty="0" smtClean="0">
                <a:solidFill>
                  <a:srgbClr val="FFFFCC"/>
                </a:solidFill>
              </a:rPr>
            </a:br>
            <a:r>
              <a:rPr lang="hu-HU" sz="3600" b="1" dirty="0" smtClean="0">
                <a:solidFill>
                  <a:srgbClr val="FFFFCC"/>
                </a:solidFill>
              </a:rPr>
              <a:t>LM </a:t>
            </a:r>
            <a:endParaRPr lang="hu-HU" sz="3600" dirty="0">
              <a:solidFill>
                <a:srgbClr val="FFFFCC"/>
              </a:solidFill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4294967295"/>
          </p:nvPr>
        </p:nvSpPr>
        <p:spPr>
          <a:xfrm>
            <a:off x="457200" y="2428875"/>
            <a:ext cx="8229600" cy="3214688"/>
          </a:xfrm>
          <a:noFill/>
          <a:ln>
            <a:noFill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 eaLnBrk="1" hangingPunct="1">
              <a:buFont typeface="Arial" charset="0"/>
              <a:buNone/>
            </a:pPr>
            <a:r>
              <a:rPr lang="hu-HU" sz="2400" b="1" smtClean="0">
                <a:solidFill>
                  <a:srgbClr val="FFFF66"/>
                </a:solidFill>
              </a:rPr>
              <a:t> 1. lépés: meghatalmazás beküldése (KAR/MEGH)</a:t>
            </a:r>
          </a:p>
          <a:p>
            <a:pPr algn="ctr" eaLnBrk="1" hangingPunct="1">
              <a:buFont typeface="Arial" charset="0"/>
              <a:buNone/>
            </a:pPr>
            <a:endParaRPr lang="hu-HU" sz="2400" b="1" smtClean="0">
              <a:solidFill>
                <a:srgbClr val="FFFF66"/>
              </a:solidFill>
            </a:endParaRPr>
          </a:p>
          <a:p>
            <a:pPr eaLnBrk="1" hangingPunct="1"/>
            <a:r>
              <a:rPr lang="hu-HU" sz="2200" b="1" smtClean="0">
                <a:solidFill>
                  <a:srgbClr val="FFFFCC"/>
                </a:solidFill>
              </a:rPr>
              <a:t>minden év március 31-ig </a:t>
            </a:r>
          </a:p>
          <a:p>
            <a:pPr eaLnBrk="1" hangingPunct="1"/>
            <a:r>
              <a:rPr lang="hu-HU" sz="2200" b="1" smtClean="0">
                <a:solidFill>
                  <a:srgbClr val="FFFFCC"/>
                </a:solidFill>
              </a:rPr>
              <a:t>LAL alapbejelentés alapján</a:t>
            </a:r>
          </a:p>
          <a:p>
            <a:r>
              <a:rPr lang="hu-HU" sz="2200" b="1" smtClean="0">
                <a:solidFill>
                  <a:srgbClr val="FFFFCC"/>
                </a:solidFill>
              </a:rPr>
              <a:t>LAL-ban bejelentett azonosítók felhasználásával</a:t>
            </a:r>
          </a:p>
          <a:p>
            <a:r>
              <a:rPr lang="hu-HU" sz="2200" b="1" smtClean="0">
                <a:solidFill>
                  <a:srgbClr val="FFFFCC"/>
                </a:solidFill>
              </a:rPr>
              <a:t>LAL-ban bejelentett anyagokat</a:t>
            </a:r>
          </a:p>
          <a:p>
            <a:pPr eaLnBrk="1" hangingPunct="1"/>
            <a:endParaRPr lang="hu-HU" sz="2200" b="1" smtClean="0">
              <a:solidFill>
                <a:srgbClr val="FFFFCC"/>
              </a:solidFill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 idx="4294967295"/>
          </p:nvPr>
        </p:nvSpPr>
        <p:spPr>
          <a:xfrm>
            <a:off x="457200" y="274638"/>
            <a:ext cx="8229600" cy="1066800"/>
          </a:xfrm>
        </p:spPr>
        <p:txBody>
          <a:bodyPr>
            <a:normAutofit/>
          </a:bodyPr>
          <a:lstStyle/>
          <a:p>
            <a:pPr eaLnBrk="1" hangingPunct="1"/>
            <a:r>
              <a:rPr lang="hu-HU" b="1" smtClean="0">
                <a:solidFill>
                  <a:srgbClr val="FFFFCC"/>
                </a:solidFill>
              </a:rPr>
              <a:t>LM adatlapok sorrendje</a:t>
            </a:r>
            <a:endParaRPr lang="hu-HU" sz="2700" b="1" smtClean="0">
              <a:solidFill>
                <a:srgbClr val="FFFFCC"/>
              </a:solidFill>
            </a:endParaRPr>
          </a:p>
        </p:txBody>
      </p:sp>
      <p:sp>
        <p:nvSpPr>
          <p:cNvPr id="57347" name="Szövegdoboz 3"/>
          <p:cNvSpPr txBox="1">
            <a:spLocks noChangeArrowheads="1"/>
          </p:cNvSpPr>
          <p:nvPr/>
        </p:nvSpPr>
        <p:spPr bwMode="auto">
          <a:xfrm>
            <a:off x="323850" y="1357313"/>
            <a:ext cx="8351838" cy="4384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20000"/>
              </a:lnSpc>
            </a:pPr>
            <a:r>
              <a:rPr lang="hu-HU" b="1">
                <a:solidFill>
                  <a:srgbClr val="FFFFCC"/>
                </a:solidFill>
                <a:latin typeface="Calibri" pitchFamily="34" charset="0"/>
              </a:rPr>
              <a:t>LM/BORÍTÓ	Borítólap</a:t>
            </a:r>
          </a:p>
          <a:p>
            <a:pPr>
              <a:lnSpc>
                <a:spcPct val="120000"/>
              </a:lnSpc>
            </a:pPr>
            <a:r>
              <a:rPr lang="hu-HU" b="1">
                <a:solidFill>
                  <a:srgbClr val="FFFFCC"/>
                </a:solidFill>
                <a:latin typeface="Calibri" pitchFamily="34" charset="0"/>
              </a:rPr>
              <a:t>LM/T1		Technológia ellenőrző adatai adatlap (LM/T1-f folyamatos mérés)</a:t>
            </a:r>
          </a:p>
          <a:p>
            <a:pPr>
              <a:lnSpc>
                <a:spcPct val="120000"/>
              </a:lnSpc>
            </a:pPr>
            <a:r>
              <a:rPr lang="hu-HU" b="1">
                <a:solidFill>
                  <a:srgbClr val="FFFFCC"/>
                </a:solidFill>
                <a:latin typeface="Calibri" pitchFamily="34" charset="0"/>
              </a:rPr>
              <a:t>LM/T2		Anyagfelhasználási és termelési adatlap</a:t>
            </a:r>
          </a:p>
          <a:p>
            <a:pPr>
              <a:lnSpc>
                <a:spcPct val="120000"/>
              </a:lnSpc>
            </a:pPr>
            <a:r>
              <a:rPr lang="hu-HU" b="1">
                <a:solidFill>
                  <a:srgbClr val="FFFFCC"/>
                </a:solidFill>
                <a:latin typeface="Calibri" pitchFamily="34" charset="0"/>
              </a:rPr>
              <a:t>LM/TA1		Tüzelőanyag felhasználás adatlap (LM/TA1-f folyamatos mérés)</a:t>
            </a:r>
          </a:p>
          <a:p>
            <a:pPr>
              <a:lnSpc>
                <a:spcPct val="120000"/>
              </a:lnSpc>
            </a:pPr>
            <a:r>
              <a:rPr lang="hu-HU" b="1">
                <a:solidFill>
                  <a:srgbClr val="FFFFCC"/>
                </a:solidFill>
                <a:latin typeface="Calibri" pitchFamily="34" charset="0"/>
              </a:rPr>
              <a:t>LM/TA2		Tüzelőanyagok minőségi adatai adatlap</a:t>
            </a:r>
          </a:p>
          <a:p>
            <a:pPr>
              <a:lnSpc>
                <a:spcPct val="120000"/>
              </a:lnSpc>
            </a:pPr>
            <a:r>
              <a:rPr lang="hu-HU" b="1">
                <a:solidFill>
                  <a:srgbClr val="FFFFCC"/>
                </a:solidFill>
                <a:latin typeface="Calibri" pitchFamily="34" charset="0"/>
              </a:rPr>
              <a:t>LM/PF1		Pontforrás üzemeltetési adatai adatlap</a:t>
            </a:r>
          </a:p>
          <a:p>
            <a:pPr>
              <a:lnSpc>
                <a:spcPct val="120000"/>
              </a:lnSpc>
            </a:pPr>
            <a:r>
              <a:rPr lang="hu-HU" b="1">
                <a:solidFill>
                  <a:srgbClr val="FFFFCC"/>
                </a:solidFill>
                <a:latin typeface="Calibri" pitchFamily="34" charset="0"/>
              </a:rPr>
              <a:t>LM/PF2		Pontforrás kibocsátási adatlap (LM/PF2-f folyamatos mérés)</a:t>
            </a:r>
          </a:p>
          <a:p>
            <a:pPr>
              <a:lnSpc>
                <a:spcPct val="120000"/>
              </a:lnSpc>
            </a:pPr>
            <a:r>
              <a:rPr lang="hu-HU" b="1">
                <a:solidFill>
                  <a:srgbClr val="FFFFCC"/>
                </a:solidFill>
                <a:latin typeface="Calibri" pitchFamily="34" charset="0"/>
              </a:rPr>
              <a:t>LM/DF		Diffúz forrás adatlap</a:t>
            </a:r>
          </a:p>
          <a:p>
            <a:pPr>
              <a:lnSpc>
                <a:spcPct val="120000"/>
              </a:lnSpc>
            </a:pPr>
            <a:r>
              <a:rPr lang="hu-HU" b="1">
                <a:solidFill>
                  <a:srgbClr val="FFFFCC"/>
                </a:solidFill>
                <a:latin typeface="Calibri" pitchFamily="34" charset="0"/>
              </a:rPr>
              <a:t>LM/EPRTR 	Diffúz- és pontforrás E-PRTR adatlap</a:t>
            </a:r>
          </a:p>
          <a:p>
            <a:pPr>
              <a:lnSpc>
                <a:spcPct val="120000"/>
              </a:lnSpc>
            </a:pPr>
            <a:r>
              <a:rPr lang="hu-HU" b="1">
                <a:solidFill>
                  <a:srgbClr val="FFFFCC"/>
                </a:solidFill>
                <a:latin typeface="Calibri" pitchFamily="34" charset="0"/>
              </a:rPr>
              <a:t>LM/DF3- EPRTR	Diffúz forrás E-PRTR adatlap állattartó telepek részére</a:t>
            </a:r>
          </a:p>
          <a:p>
            <a:pPr>
              <a:lnSpc>
                <a:spcPct val="120000"/>
              </a:lnSpc>
            </a:pPr>
            <a:r>
              <a:rPr lang="hu-HU" b="1">
                <a:solidFill>
                  <a:srgbClr val="FFFFCC"/>
                </a:solidFill>
                <a:latin typeface="Calibri" pitchFamily="34" charset="0"/>
              </a:rPr>
              <a:t>LM/VOC		VOC adatok adatlap</a:t>
            </a:r>
          </a:p>
          <a:p>
            <a:pPr>
              <a:lnSpc>
                <a:spcPct val="120000"/>
              </a:lnSpc>
            </a:pPr>
            <a:r>
              <a:rPr lang="hu-HU" b="1">
                <a:solidFill>
                  <a:srgbClr val="FFFFCC"/>
                </a:solidFill>
                <a:latin typeface="Calibri" pitchFamily="34" charset="0"/>
              </a:rPr>
              <a:t>LM/L		Leválasztott anyagok adatlap</a:t>
            </a:r>
          </a:p>
          <a:p>
            <a:pPr>
              <a:lnSpc>
                <a:spcPct val="120000"/>
              </a:lnSpc>
            </a:pPr>
            <a:r>
              <a:rPr lang="hu-HU" b="1">
                <a:solidFill>
                  <a:srgbClr val="FFFFCC"/>
                </a:solidFill>
                <a:latin typeface="Calibri" pitchFamily="34" charset="0"/>
              </a:rPr>
              <a:t>LM/RSZ		Rendkívüli szennyezés kibocsátási adatlap</a:t>
            </a:r>
            <a:endParaRPr lang="hu-HU" b="1">
              <a:latin typeface="Calibri" pitchFamily="34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09663" y="1500188"/>
            <a:ext cx="6924675" cy="5357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Folyamatábra: Másik feldolgozás 5"/>
          <p:cNvSpPr/>
          <p:nvPr/>
        </p:nvSpPr>
        <p:spPr>
          <a:xfrm>
            <a:off x="7215188" y="1857375"/>
            <a:ext cx="428625" cy="357188"/>
          </a:xfrm>
          <a:prstGeom prst="flowChartAlternateProcess">
            <a:avLst/>
          </a:prstGeom>
          <a:noFill/>
          <a:ln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hu-HU"/>
          </a:p>
        </p:txBody>
      </p:sp>
      <p:sp>
        <p:nvSpPr>
          <p:cNvPr id="7" name="1. sz. felirat 6"/>
          <p:cNvSpPr/>
          <p:nvPr/>
        </p:nvSpPr>
        <p:spPr>
          <a:xfrm>
            <a:off x="1714500" y="2143125"/>
            <a:ext cx="4441825" cy="1571625"/>
          </a:xfrm>
          <a:prstGeom prst="borderCallout1">
            <a:avLst>
              <a:gd name="adj1" fmla="val 49784"/>
              <a:gd name="adj2" fmla="val 100338"/>
              <a:gd name="adj3" fmla="val -7659"/>
              <a:gd name="adj4" fmla="val 124206"/>
            </a:avLst>
          </a:prstGeom>
          <a:solidFill>
            <a:srgbClr val="5F792B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hu-HU" sz="2000" b="1">
                <a:solidFill>
                  <a:srgbClr val="FFFF66"/>
                </a:solidFill>
              </a:rPr>
              <a:t>Változás:</a:t>
            </a:r>
          </a:p>
          <a:p>
            <a:pPr>
              <a:buFont typeface="Arial" charset="0"/>
              <a:buChar char="•"/>
            </a:pPr>
            <a:r>
              <a:rPr lang="hu-HU" sz="2000" b="1">
                <a:solidFill>
                  <a:srgbClr val="FFFFCC"/>
                </a:solidFill>
              </a:rPr>
              <a:t> jelentés típusa csak „E” lehet</a:t>
            </a:r>
          </a:p>
          <a:p>
            <a:pPr>
              <a:buFont typeface="Arial" charset="0"/>
              <a:buChar char="•"/>
            </a:pPr>
            <a:r>
              <a:rPr lang="hu-HU" sz="2000" b="1">
                <a:solidFill>
                  <a:srgbClr val="FFFFCC"/>
                </a:solidFill>
              </a:rPr>
              <a:t> javítás esetén az egész adatlap csomagot ismételten be kell küldeni</a:t>
            </a:r>
          </a:p>
        </p:txBody>
      </p:sp>
      <p:sp>
        <p:nvSpPr>
          <p:cNvPr id="9" name="Rectangle 2"/>
          <p:cNvSpPr txBox="1"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hu-HU" sz="3600" b="1" smtClean="0">
                <a:solidFill>
                  <a:srgbClr val="FFFFCC"/>
                </a:solidFill>
              </a:rPr>
              <a:t>Levegőtisztaság-védelmi adatszolgáltatás</a:t>
            </a:r>
            <a:br>
              <a:rPr lang="hu-HU" sz="3600" b="1" smtClean="0">
                <a:solidFill>
                  <a:srgbClr val="FFFFCC"/>
                </a:solidFill>
              </a:rPr>
            </a:br>
            <a:r>
              <a:rPr lang="hu-HU" sz="3600" b="1" smtClean="0">
                <a:solidFill>
                  <a:srgbClr val="FFFFCC"/>
                </a:solidFill>
              </a:rPr>
              <a:t>LM borító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500188"/>
            <a:ext cx="9144000" cy="5357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2"/>
          <p:cNvSpPr txBox="1"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hu-HU" sz="3600" b="1" smtClean="0">
                <a:solidFill>
                  <a:srgbClr val="FFFFCC"/>
                </a:solidFill>
              </a:rPr>
              <a:t>Levegőtisztaság-védelmi adatszolgáltatás</a:t>
            </a:r>
            <a:br>
              <a:rPr lang="hu-HU" sz="3600" b="1" smtClean="0">
                <a:solidFill>
                  <a:srgbClr val="FFFFCC"/>
                </a:solidFill>
              </a:rPr>
            </a:br>
            <a:r>
              <a:rPr lang="hu-HU" sz="3600" b="1" smtClean="0">
                <a:solidFill>
                  <a:srgbClr val="FFFFCC"/>
                </a:solidFill>
              </a:rPr>
              <a:t>LM/T1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1500188"/>
            <a:ext cx="9144000" cy="5357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Rectangle 2"/>
          <p:cNvSpPr txBox="1"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hu-HU" sz="3600" b="1" smtClean="0">
                <a:solidFill>
                  <a:srgbClr val="FFFFCC"/>
                </a:solidFill>
              </a:rPr>
              <a:t>Levegőtisztaság-védelmi adatszolgáltatás</a:t>
            </a:r>
            <a:br>
              <a:rPr lang="hu-HU" sz="3600" b="1" smtClean="0">
                <a:solidFill>
                  <a:srgbClr val="FFFFCC"/>
                </a:solidFill>
              </a:rPr>
            </a:br>
            <a:r>
              <a:rPr lang="hu-HU" sz="3600" b="1" smtClean="0">
                <a:solidFill>
                  <a:srgbClr val="FFFFCC"/>
                </a:solidFill>
              </a:rPr>
              <a:t>LM/T2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1571625"/>
            <a:ext cx="9144000" cy="528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Lekerekített téglalap 2"/>
          <p:cNvSpPr/>
          <p:nvPr/>
        </p:nvSpPr>
        <p:spPr>
          <a:xfrm>
            <a:off x="214313" y="5500688"/>
            <a:ext cx="500062" cy="500062"/>
          </a:xfrm>
          <a:prstGeom prst="roundRect">
            <a:avLst>
              <a:gd name="adj" fmla="val 0"/>
            </a:avLst>
          </a:prstGeom>
          <a:noFill/>
          <a:ln w="38100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hu-HU"/>
          </a:p>
        </p:txBody>
      </p:sp>
      <p:sp>
        <p:nvSpPr>
          <p:cNvPr id="4" name="1. sz. felirat 3"/>
          <p:cNvSpPr/>
          <p:nvPr/>
        </p:nvSpPr>
        <p:spPr>
          <a:xfrm>
            <a:off x="755650" y="3429000"/>
            <a:ext cx="3602038" cy="1223963"/>
          </a:xfrm>
          <a:prstGeom prst="borderCallout1">
            <a:avLst>
              <a:gd name="adj1" fmla="val 100474"/>
              <a:gd name="adj2" fmla="val 49861"/>
              <a:gd name="adj3" fmla="val 189183"/>
              <a:gd name="adj4" fmla="val -1307"/>
            </a:avLst>
          </a:prstGeom>
          <a:solidFill>
            <a:srgbClr val="5F792B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hu-HU" sz="2000" b="1">
                <a:solidFill>
                  <a:srgbClr val="FFFF66"/>
                </a:solidFill>
              </a:rPr>
              <a:t>Változás:</a:t>
            </a:r>
          </a:p>
          <a:p>
            <a:pPr algn="ctr"/>
            <a:r>
              <a:rPr lang="hu-HU" sz="2000" b="1">
                <a:solidFill>
                  <a:srgbClr val="FFFFCC"/>
                </a:solidFill>
              </a:rPr>
              <a:t>tüzelőanyag kód</a:t>
            </a:r>
          </a:p>
          <a:p>
            <a:pPr algn="ctr"/>
            <a:r>
              <a:rPr lang="hu-HU" sz="2000" b="1">
                <a:solidFill>
                  <a:srgbClr val="FFFFCC"/>
                </a:solidFill>
              </a:rPr>
              <a:t>(Kitöltési útmutató 3. melléklet)</a:t>
            </a:r>
          </a:p>
        </p:txBody>
      </p:sp>
      <p:sp>
        <p:nvSpPr>
          <p:cNvPr id="10" name="Cím 9"/>
          <p:cNvSpPr>
            <a:spLocks noGrp="1"/>
          </p:cNvSpPr>
          <p:nvPr>
            <p:ph type="title"/>
          </p:nvPr>
        </p:nvSpPr>
        <p:spPr>
          <a:xfrm>
            <a:off x="457200" y="142875"/>
            <a:ext cx="8229600" cy="1357313"/>
          </a:xfrm>
        </p:spPr>
        <p:txBody>
          <a:bodyPr/>
          <a:lstStyle/>
          <a:p>
            <a:r>
              <a:rPr lang="hu-HU" sz="3600" b="1" smtClean="0">
                <a:solidFill>
                  <a:srgbClr val="FFFFCC"/>
                </a:solidFill>
              </a:rPr>
              <a:t>Levegőtisztaság-védelmi adatszolgáltatás</a:t>
            </a:r>
            <a:br>
              <a:rPr lang="hu-HU" sz="3600" b="1" smtClean="0">
                <a:solidFill>
                  <a:srgbClr val="FFFFCC"/>
                </a:solidFill>
              </a:rPr>
            </a:br>
            <a:r>
              <a:rPr lang="hu-HU" sz="3600" b="1" smtClean="0">
                <a:solidFill>
                  <a:srgbClr val="FFFFCC"/>
                </a:solidFill>
              </a:rPr>
              <a:t>LM/TA1</a:t>
            </a:r>
            <a:endParaRPr lang="hu-HU" sz="3600" smtClean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5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500188"/>
            <a:ext cx="9144000" cy="5357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Folyamatábra: Másik feldolgozás 2"/>
          <p:cNvSpPr/>
          <p:nvPr/>
        </p:nvSpPr>
        <p:spPr>
          <a:xfrm>
            <a:off x="428625" y="3071813"/>
            <a:ext cx="7143750" cy="1285875"/>
          </a:xfrm>
          <a:prstGeom prst="flowChartAlternateProcess">
            <a:avLst/>
          </a:prstGeom>
          <a:solidFill>
            <a:srgbClr val="5F792B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hu-HU" sz="2000" b="1">
                <a:solidFill>
                  <a:srgbClr val="FFFF66"/>
                </a:solidFill>
              </a:rPr>
              <a:t>Változás:</a:t>
            </a:r>
          </a:p>
          <a:p>
            <a:pPr>
              <a:buFont typeface="Arial" charset="0"/>
              <a:buChar char="•"/>
            </a:pPr>
            <a:r>
              <a:rPr lang="hu-HU" sz="2000" b="1">
                <a:solidFill>
                  <a:srgbClr val="FFFFCC"/>
                </a:solidFill>
              </a:rPr>
              <a:t> tüzelés- és termikus technológiánál is a száraz, normál állapotú füstgáz/véggáz átlagos térfogatáramát kell jelenteni</a:t>
            </a:r>
          </a:p>
        </p:txBody>
      </p:sp>
      <p:sp>
        <p:nvSpPr>
          <p:cNvPr id="4" name="Cím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z="3600" b="1" smtClean="0">
                <a:solidFill>
                  <a:srgbClr val="FFFFCC"/>
                </a:solidFill>
              </a:rPr>
              <a:t>Levegőtisztaság-védelmi adatszolgáltatás</a:t>
            </a:r>
            <a:br>
              <a:rPr lang="hu-HU" sz="3600" b="1" smtClean="0">
                <a:solidFill>
                  <a:srgbClr val="FFFFCC"/>
                </a:solidFill>
              </a:rPr>
            </a:br>
            <a:r>
              <a:rPr lang="hu-HU" sz="3600" b="1" smtClean="0">
                <a:solidFill>
                  <a:srgbClr val="FFFFCC"/>
                </a:solidFill>
              </a:rPr>
              <a:t>LM/PF1</a:t>
            </a:r>
            <a:endParaRPr lang="hu-HU" sz="3600" smtClean="0"/>
          </a:p>
        </p:txBody>
      </p:sp>
      <p:sp>
        <p:nvSpPr>
          <p:cNvPr id="7" name="Lekerekített téglalap 6"/>
          <p:cNvSpPr/>
          <p:nvPr/>
        </p:nvSpPr>
        <p:spPr>
          <a:xfrm>
            <a:off x="4857750" y="5786438"/>
            <a:ext cx="1928813" cy="357187"/>
          </a:xfrm>
          <a:prstGeom prst="roundRect">
            <a:avLst>
              <a:gd name="adj" fmla="val 0"/>
            </a:avLst>
          </a:prstGeom>
          <a:noFill/>
          <a:ln w="38100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hu-HU"/>
          </a:p>
        </p:txBody>
      </p:sp>
      <p:cxnSp>
        <p:nvCxnSpPr>
          <p:cNvPr id="10" name="Egyenes összekötő 9"/>
          <p:cNvCxnSpPr>
            <a:stCxn id="3" idx="2"/>
            <a:endCxn id="7" idx="0"/>
          </p:cNvCxnSpPr>
          <p:nvPr/>
        </p:nvCxnSpPr>
        <p:spPr>
          <a:xfrm rot="16200000" flipH="1">
            <a:off x="4197350" y="4160838"/>
            <a:ext cx="1428750" cy="1822450"/>
          </a:xfrm>
          <a:prstGeom prst="line">
            <a:avLst/>
          </a:prstGeom>
          <a:ln w="28575">
            <a:solidFill>
              <a:srgbClr val="50662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643063"/>
            <a:ext cx="9144000" cy="5214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Cím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z="3600" b="1" smtClean="0">
                <a:solidFill>
                  <a:srgbClr val="FFFFCC"/>
                </a:solidFill>
              </a:rPr>
              <a:t>Levegőtisztaság-védelmi adatszolgáltatás</a:t>
            </a:r>
            <a:br>
              <a:rPr lang="hu-HU" sz="3600" b="1" smtClean="0">
                <a:solidFill>
                  <a:srgbClr val="FFFFCC"/>
                </a:solidFill>
              </a:rPr>
            </a:br>
            <a:r>
              <a:rPr lang="hu-HU" sz="3600" b="1" smtClean="0">
                <a:solidFill>
                  <a:srgbClr val="FFFFCC"/>
                </a:solidFill>
              </a:rPr>
              <a:t>LM/PF2</a:t>
            </a:r>
            <a:endParaRPr lang="hu-HU" sz="3600" smtClean="0"/>
          </a:p>
        </p:txBody>
      </p:sp>
      <p:sp>
        <p:nvSpPr>
          <p:cNvPr id="12" name="1. sz. felirat 11"/>
          <p:cNvSpPr>
            <a:spLocks/>
          </p:cNvSpPr>
          <p:nvPr/>
        </p:nvSpPr>
        <p:spPr bwMode="auto">
          <a:xfrm>
            <a:off x="2143125" y="2349500"/>
            <a:ext cx="4445000" cy="2374900"/>
          </a:xfrm>
          <a:prstGeom prst="borderCallout1">
            <a:avLst>
              <a:gd name="adj1" fmla="val 4815"/>
              <a:gd name="adj2" fmla="val 53644"/>
              <a:gd name="adj3" fmla="val 18917"/>
              <a:gd name="adj4" fmla="val 53644"/>
            </a:avLst>
          </a:prstGeom>
          <a:solidFill>
            <a:srgbClr val="5F792B"/>
          </a:solidFill>
          <a:ln w="25400" algn="ctr">
            <a:solidFill>
              <a:srgbClr val="71893F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hu-HU" sz="2000" b="1">
                <a:solidFill>
                  <a:srgbClr val="FFFF66"/>
                </a:solidFill>
                <a:latin typeface="Calibri" pitchFamily="34" charset="0"/>
              </a:rPr>
              <a:t>Változás:</a:t>
            </a:r>
          </a:p>
          <a:p>
            <a:pPr>
              <a:buFontTx/>
              <a:buChar char="•"/>
            </a:pPr>
            <a:r>
              <a:rPr lang="hu-HU" sz="2000" b="1">
                <a:solidFill>
                  <a:srgbClr val="FFFFCC"/>
                </a:solidFill>
                <a:latin typeface="Calibri" pitchFamily="34" charset="0"/>
              </a:rPr>
              <a:t> tüzelés- és termikus technológiáknál is a mért koncentrációt kell jelenteni</a:t>
            </a:r>
          </a:p>
          <a:p>
            <a:pPr>
              <a:buFontTx/>
              <a:buChar char="•"/>
            </a:pPr>
            <a:r>
              <a:rPr lang="hu-HU" sz="2000" b="1">
                <a:solidFill>
                  <a:srgbClr val="FFFFCC"/>
                </a:solidFill>
                <a:latin typeface="Calibri" pitchFamily="34" charset="0"/>
              </a:rPr>
              <a:t> használt elemzési/számítási módszer mező megszűnt (csak E-PRTR lapon kitöltendő)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ím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z="3600" b="1" smtClean="0">
                <a:solidFill>
                  <a:srgbClr val="FFFFCC"/>
                </a:solidFill>
              </a:rPr>
              <a:t>Levegőtisztaság-védelmi adatszolgáltatás</a:t>
            </a:r>
            <a:br>
              <a:rPr lang="hu-HU" sz="3600" b="1" smtClean="0">
                <a:solidFill>
                  <a:srgbClr val="FFFFCC"/>
                </a:solidFill>
              </a:rPr>
            </a:br>
            <a:r>
              <a:rPr lang="hu-HU" sz="3600" b="1" smtClean="0">
                <a:solidFill>
                  <a:srgbClr val="FFFFCC"/>
                </a:solidFill>
              </a:rPr>
              <a:t>LM/DF</a:t>
            </a:r>
            <a:endParaRPr lang="hu-HU" sz="3600" smtClean="0"/>
          </a:p>
        </p:txBody>
      </p:sp>
      <p:pic>
        <p:nvPicPr>
          <p:cNvPr id="60419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576388"/>
            <a:ext cx="9144000" cy="5281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u-HU" sz="3600" b="1" smtClean="0">
                <a:solidFill>
                  <a:srgbClr val="FFFFCC"/>
                </a:solidFill>
              </a:rPr>
              <a:t>Levegőtisztaság-védelmi adatszolgáltatás</a:t>
            </a:r>
            <a:br>
              <a:rPr lang="hu-HU" sz="3600" b="1" smtClean="0">
                <a:solidFill>
                  <a:srgbClr val="FFFFCC"/>
                </a:solidFill>
              </a:rPr>
            </a:br>
            <a:r>
              <a:rPr lang="hu-HU" sz="3600" b="1" smtClean="0">
                <a:solidFill>
                  <a:srgbClr val="FFFFCC"/>
                </a:solidFill>
              </a:rPr>
              <a:t>LM/(E)PRTR</a:t>
            </a:r>
            <a:endParaRPr lang="hu-HU" sz="3600" smtClean="0"/>
          </a:p>
        </p:txBody>
      </p:sp>
      <p:pic>
        <p:nvPicPr>
          <p:cNvPr id="61443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928813"/>
            <a:ext cx="9144000" cy="4929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Folyamatábra: Másik feldolgozás 4"/>
          <p:cNvSpPr/>
          <p:nvPr/>
        </p:nvSpPr>
        <p:spPr>
          <a:xfrm>
            <a:off x="571500" y="2143125"/>
            <a:ext cx="8001000" cy="2143125"/>
          </a:xfrm>
          <a:prstGeom prst="flowChartAlternateProcess">
            <a:avLst/>
          </a:prstGeom>
          <a:solidFill>
            <a:srgbClr val="506624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hu-HU" sz="2000" b="1">
                <a:solidFill>
                  <a:srgbClr val="FFFF66"/>
                </a:solidFill>
              </a:rPr>
              <a:t>Változás:</a:t>
            </a:r>
          </a:p>
          <a:p>
            <a:r>
              <a:rPr lang="hu-HU" sz="2000" b="1">
                <a:solidFill>
                  <a:srgbClr val="FFFFCC"/>
                </a:solidFill>
              </a:rPr>
              <a:t>A 166/2006/EK rendelet alapján adatszolgáltatásra kötelezett üzemeltető, aki telephelyén a rendeletben felsorolt</a:t>
            </a:r>
          </a:p>
          <a:p>
            <a:pPr>
              <a:buFont typeface="Arial" charset="0"/>
              <a:buChar char="•"/>
            </a:pPr>
            <a:r>
              <a:rPr lang="hu-HU" sz="2000" b="1">
                <a:solidFill>
                  <a:srgbClr val="FFFFCC"/>
                </a:solidFill>
              </a:rPr>
              <a:t>tevékenységet folytat (1.sz. melléklet)</a:t>
            </a:r>
          </a:p>
          <a:p>
            <a:pPr>
              <a:buFont typeface="Arial" charset="0"/>
              <a:buChar char="•"/>
            </a:pPr>
            <a:r>
              <a:rPr lang="hu-HU" sz="2000" b="1">
                <a:solidFill>
                  <a:srgbClr val="FFFFCC"/>
                </a:solidFill>
              </a:rPr>
              <a:t>szennyezőanyag kibocsátása a küszöbértéket eléri (2.sz. melléklet)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743075"/>
            <a:ext cx="9144000" cy="535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u-HU" sz="3600" b="1" smtClean="0">
                <a:solidFill>
                  <a:srgbClr val="FFFFCC"/>
                </a:solidFill>
              </a:rPr>
              <a:t>Levegőtisztaság-védelmi adatszolgáltatás</a:t>
            </a:r>
            <a:br>
              <a:rPr lang="hu-HU" sz="3600" b="1" smtClean="0">
                <a:solidFill>
                  <a:srgbClr val="FFFFCC"/>
                </a:solidFill>
              </a:rPr>
            </a:br>
            <a:r>
              <a:rPr lang="hu-HU" sz="3600" b="1" smtClean="0">
                <a:solidFill>
                  <a:srgbClr val="FFFFCC"/>
                </a:solidFill>
              </a:rPr>
              <a:t>LM/DF3(E)PRTR</a:t>
            </a:r>
            <a:endParaRPr lang="hu-HU" sz="3600" smtClean="0"/>
          </a:p>
        </p:txBody>
      </p:sp>
      <p:sp>
        <p:nvSpPr>
          <p:cNvPr id="5" name="Folyamatábra: Másik feldolgozás 4"/>
          <p:cNvSpPr/>
          <p:nvPr/>
        </p:nvSpPr>
        <p:spPr>
          <a:xfrm>
            <a:off x="571500" y="1844675"/>
            <a:ext cx="8001000" cy="1439863"/>
          </a:xfrm>
          <a:prstGeom prst="flowChartAlternateProcess">
            <a:avLst/>
          </a:prstGeom>
          <a:solidFill>
            <a:srgbClr val="506624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hu-HU" sz="2000" b="1">
                <a:solidFill>
                  <a:srgbClr val="FFFF66"/>
                </a:solidFill>
              </a:rPr>
              <a:t>Változás:</a:t>
            </a:r>
          </a:p>
          <a:p>
            <a:pPr>
              <a:buFont typeface="Arial" charset="0"/>
              <a:buChar char="•"/>
            </a:pPr>
            <a:r>
              <a:rPr lang="hu-HU" sz="2000" b="1">
                <a:solidFill>
                  <a:srgbClr val="FFFFCC"/>
                </a:solidFill>
              </a:rPr>
              <a:t> a 166/2006/EK rendelet alapján nagy létszámú intenzív baromfi- vagy sertéstenyésztésre szolgáló állattartó létesítmények üzemeltetői /IPPC létesítmények/ 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u-HU" sz="3600" b="1" smtClean="0">
                <a:solidFill>
                  <a:srgbClr val="FFFFCC"/>
                </a:solidFill>
              </a:rPr>
              <a:t>Levegőtisztaság-védelmi adatszolgáltatás</a:t>
            </a:r>
            <a:br>
              <a:rPr lang="hu-HU" sz="3600" b="1" smtClean="0">
                <a:solidFill>
                  <a:srgbClr val="FFFFCC"/>
                </a:solidFill>
              </a:rPr>
            </a:br>
            <a:r>
              <a:rPr lang="hu-HU" sz="3600" b="1" smtClean="0">
                <a:solidFill>
                  <a:srgbClr val="FFFFCC"/>
                </a:solidFill>
              </a:rPr>
              <a:t>LM/VOC</a:t>
            </a:r>
            <a:endParaRPr lang="hu-HU" sz="3600" smtClean="0"/>
          </a:p>
        </p:txBody>
      </p:sp>
      <p:pic>
        <p:nvPicPr>
          <p:cNvPr id="6349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500188"/>
            <a:ext cx="9144000" cy="5357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Folyamatábra: Másik feldolgozás 6"/>
          <p:cNvSpPr/>
          <p:nvPr/>
        </p:nvSpPr>
        <p:spPr>
          <a:xfrm>
            <a:off x="1150938" y="2276475"/>
            <a:ext cx="6842125" cy="2295525"/>
          </a:xfrm>
          <a:prstGeom prst="flowChartAlternateProcess">
            <a:avLst/>
          </a:prstGeom>
          <a:solidFill>
            <a:srgbClr val="506624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hu-HU" sz="2000" b="1">
                <a:solidFill>
                  <a:srgbClr val="FFFF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Változás:</a:t>
            </a:r>
            <a:endParaRPr lang="hu-HU" sz="2000" b="1" u="sng">
              <a:solidFill>
                <a:srgbClr val="FFFFCC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>
              <a:buFont typeface="Arial" charset="0"/>
              <a:buChar char="•"/>
            </a:pPr>
            <a:r>
              <a:rPr lang="hu-HU" sz="2000" b="1">
                <a:solidFill>
                  <a:srgbClr val="FFFFFF"/>
                </a:solidFill>
              </a:rPr>
              <a:t> 223 és 224 vagy 215 és 216 határérték besorolási kódú VOC technológiáknál - ahol a festési és szárítási részfolyamatokat külön technológiákba sorolták - a festési részfolyamathoz tartozó LM/VOC lapon a festési és a szárítási részfolyamatra vonatkozó adatokat is meg kell megadni. </a:t>
            </a:r>
          </a:p>
          <a:p>
            <a:pPr algn="ctr">
              <a:buFont typeface="Arial" charset="0"/>
              <a:buNone/>
            </a:pPr>
            <a:r>
              <a:rPr lang="hu-HU" sz="2000" b="1">
                <a:solidFill>
                  <a:srgbClr val="FFFFFF"/>
                </a:solidFill>
              </a:rPr>
              <a:t>(LAL/T lap kitöltési útmutató)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u-HU" sz="3600" b="1" smtClean="0">
                <a:solidFill>
                  <a:srgbClr val="FFFFCC"/>
                </a:solidFill>
              </a:rPr>
              <a:t>Levegőtisztaság-védelmi adatszolgáltatás</a:t>
            </a:r>
            <a:br>
              <a:rPr lang="hu-HU" sz="3600" b="1" smtClean="0">
                <a:solidFill>
                  <a:srgbClr val="FFFFCC"/>
                </a:solidFill>
              </a:rPr>
            </a:br>
            <a:r>
              <a:rPr lang="hu-HU" sz="3600" b="1" smtClean="0">
                <a:solidFill>
                  <a:srgbClr val="FFFFCC"/>
                </a:solidFill>
              </a:rPr>
              <a:t>LM/L</a:t>
            </a:r>
            <a:endParaRPr lang="hu-HU" sz="3600" smtClean="0"/>
          </a:p>
        </p:txBody>
      </p:sp>
      <p:pic>
        <p:nvPicPr>
          <p:cNvPr id="64515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643063"/>
            <a:ext cx="9144000" cy="5214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566863"/>
            <a:ext cx="9144000" cy="5291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Cím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hu-HU" sz="3600" b="1">
                <a:solidFill>
                  <a:srgbClr val="FFFFCC"/>
                </a:solidFill>
                <a:latin typeface="Calibri" pitchFamily="34" charset="0"/>
              </a:rPr>
              <a:t>Levegőtisztaság-védelmi adatszolgáltatás</a:t>
            </a:r>
            <a:br>
              <a:rPr lang="hu-HU" sz="3600" b="1">
                <a:solidFill>
                  <a:srgbClr val="FFFFCC"/>
                </a:solidFill>
                <a:latin typeface="Calibri" pitchFamily="34" charset="0"/>
              </a:rPr>
            </a:br>
            <a:r>
              <a:rPr lang="hu-HU" sz="3600" b="1">
                <a:solidFill>
                  <a:srgbClr val="FFFFCC"/>
                </a:solidFill>
                <a:latin typeface="Calibri" pitchFamily="34" charset="0"/>
              </a:rPr>
              <a:t>LM/RSZ</a:t>
            </a:r>
            <a:endParaRPr lang="hu-HU" sz="3600">
              <a:latin typeface="Calibri" pitchFamily="34" charset="0"/>
            </a:endParaRPr>
          </a:p>
        </p:txBody>
      </p:sp>
      <p:sp>
        <p:nvSpPr>
          <p:cNvPr id="3" name="Folyamatábra: Másik feldolgozás 2"/>
          <p:cNvSpPr/>
          <p:nvPr/>
        </p:nvSpPr>
        <p:spPr>
          <a:xfrm>
            <a:off x="928688" y="1952625"/>
            <a:ext cx="5875337" cy="1547813"/>
          </a:xfrm>
          <a:prstGeom prst="flowChartAlternateProcess">
            <a:avLst/>
          </a:prstGeom>
          <a:solidFill>
            <a:srgbClr val="506624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>
              <a:buFontTx/>
              <a:buChar char="•"/>
            </a:pPr>
            <a:r>
              <a:rPr lang="hu-HU" sz="2000" b="1">
                <a:solidFill>
                  <a:srgbClr val="FFFFCC"/>
                </a:solidFill>
              </a:rPr>
              <a:t>E-PRTR rendelet 5. cikk (2) bekezdése alapján, ha a telephelyen rendkívüli légszennyezés történt</a:t>
            </a:r>
          </a:p>
          <a:p>
            <a:pPr algn="ctr">
              <a:buFont typeface="Arial" charset="0"/>
              <a:buChar char="•"/>
            </a:pPr>
            <a:r>
              <a:rPr lang="hu-HU" sz="2000" b="1">
                <a:solidFill>
                  <a:srgbClr val="FFFFCC"/>
                </a:solidFill>
              </a:rPr>
              <a:t> az LM/PF1 adatlap azonosítóinak felhasználásával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smtClean="0">
                <a:solidFill>
                  <a:srgbClr val="FFFFCC"/>
                </a:solidFill>
              </a:rPr>
              <a:t>OKIR publikus oldal</a:t>
            </a:r>
          </a:p>
        </p:txBody>
      </p:sp>
      <p:pic>
        <p:nvPicPr>
          <p:cNvPr id="6656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55563" y="1214438"/>
            <a:ext cx="9032875" cy="5659437"/>
          </a:xfrm>
        </p:spPr>
      </p:pic>
      <p:sp>
        <p:nvSpPr>
          <p:cNvPr id="6" name="Folyamatábra: Másik feldolgozás 5"/>
          <p:cNvSpPr/>
          <p:nvPr/>
        </p:nvSpPr>
        <p:spPr>
          <a:xfrm>
            <a:off x="500063" y="5643563"/>
            <a:ext cx="2000250" cy="428625"/>
          </a:xfrm>
          <a:prstGeom prst="flowChartAlternateProcess">
            <a:avLst/>
          </a:prstGeom>
          <a:noFill/>
          <a:ln w="38100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hu-HU"/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00375" y="1785938"/>
            <a:ext cx="5715000" cy="3357562"/>
          </a:xfrm>
          <a:prstGeom prst="rect">
            <a:avLst/>
          </a:prstGeom>
          <a:noFill/>
          <a:ln w="123825" cap="rnd">
            <a:solidFill>
              <a:srgbClr val="5F792B"/>
            </a:solidFill>
            <a:round/>
            <a:headEnd/>
            <a:tailEnd/>
          </a:ln>
        </p:spPr>
      </p:pic>
      <p:cxnSp>
        <p:nvCxnSpPr>
          <p:cNvPr id="10" name="Egyenes összekötő 9"/>
          <p:cNvCxnSpPr>
            <a:stCxn id="3076" idx="2"/>
            <a:endCxn id="6" idx="0"/>
          </p:cNvCxnSpPr>
          <p:nvPr/>
        </p:nvCxnSpPr>
        <p:spPr>
          <a:xfrm rot="5400000">
            <a:off x="3429000" y="3214688"/>
            <a:ext cx="500063" cy="4357687"/>
          </a:xfrm>
          <a:prstGeom prst="line">
            <a:avLst/>
          </a:prstGeom>
          <a:ln w="38100">
            <a:solidFill>
              <a:srgbClr val="5F792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1844675"/>
            <a:ext cx="8229600" cy="2592388"/>
          </a:xfrm>
        </p:spPr>
        <p:txBody>
          <a:bodyPr>
            <a:normAutofit/>
          </a:bodyPr>
          <a:lstStyle/>
          <a:p>
            <a:pPr eaLnBrk="1" hangingPunct="1"/>
            <a:r>
              <a:rPr lang="hu-HU" b="1" smtClean="0">
                <a:solidFill>
                  <a:srgbClr val="FFFFCC"/>
                </a:solidFill>
              </a:rPr>
              <a:t>Köszönöm a figyelmet!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címsor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gyéni 1. séma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címsor</Template>
  <TotalTime>5168</TotalTime>
  <Words>1007</Words>
  <Application>Microsoft Office PowerPoint</Application>
  <PresentationFormat>Diavetítés a képernyőre (4:3 oldalarány)</PresentationFormat>
  <Paragraphs>237</Paragraphs>
  <Slides>43</Slides>
  <Notes>10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2</vt:i4>
      </vt:variant>
      <vt:variant>
        <vt:lpstr>Tervezősablon</vt:lpstr>
      </vt:variant>
      <vt:variant>
        <vt:i4>2</vt:i4>
      </vt:variant>
      <vt:variant>
        <vt:lpstr>Diacímek</vt:lpstr>
      </vt:variant>
      <vt:variant>
        <vt:i4>43</vt:i4>
      </vt:variant>
    </vt:vector>
  </HeadingPairs>
  <TitlesOfParts>
    <vt:vector size="47" baseType="lpstr">
      <vt:lpstr>Arial</vt:lpstr>
      <vt:lpstr>Calibri</vt:lpstr>
      <vt:lpstr>címsor</vt:lpstr>
      <vt:lpstr>címsor</vt:lpstr>
      <vt:lpstr>OKIR - LAIR Levegőtisztaság-védelmi Információs Rendszermodul</vt:lpstr>
      <vt:lpstr>Jogszabályok</vt:lpstr>
      <vt:lpstr>Jogszabályi változás</vt:lpstr>
      <vt:lpstr>Változások az adatszolgáltatás módjában</vt:lpstr>
      <vt:lpstr>ÁNYK</vt:lpstr>
      <vt:lpstr>ÁNYK </vt:lpstr>
      <vt:lpstr>ÁNYK</vt:lpstr>
      <vt:lpstr>OKIR</vt:lpstr>
      <vt:lpstr>OKIR</vt:lpstr>
      <vt:lpstr>10. dia</vt:lpstr>
      <vt:lpstr>Levegőtisztaság-védelmi adatszolgáltatás </vt:lpstr>
      <vt:lpstr>Levegőtisztaság-védelmi adatszolgáltatás LAL </vt:lpstr>
      <vt:lpstr>Levegőtisztaság-védelmi adatszolgáltatás LAL </vt:lpstr>
      <vt:lpstr>Levegőtisztaság-védelmi adatszolgáltatás LAL </vt:lpstr>
      <vt:lpstr>Levegőtisztaság-védelmi adatszolgáltatás LAL</vt:lpstr>
      <vt:lpstr>16. dia</vt:lpstr>
      <vt:lpstr>LAL lapok sorrendje</vt:lpstr>
      <vt:lpstr>Levegőtisztaság-védelmi adatszolgáltatás LAL/Borító</vt:lpstr>
      <vt:lpstr>Levegőtisztaság-védelmi adatszolgáltatás LAL/Borító</vt:lpstr>
      <vt:lpstr>Levegőtisztaság-védelmi adatszolgáltatás LAL/TH</vt:lpstr>
      <vt:lpstr>21. dia</vt:lpstr>
      <vt:lpstr>22. dia</vt:lpstr>
      <vt:lpstr>23. dia</vt:lpstr>
      <vt:lpstr>24. dia</vt:lpstr>
      <vt:lpstr>Levegőtisztaság-védelmi adatszolgáltatás LAL/TB</vt:lpstr>
      <vt:lpstr>Levegőtisztaság-védelmi adatszolgáltatás LAL/L</vt:lpstr>
      <vt:lpstr>Levegőtisztaság-védelmi adatszolgáltatás LAL/M</vt:lpstr>
      <vt:lpstr>Levegőtisztaság-védelmi adatszolgáltatás LM </vt:lpstr>
      <vt:lpstr>LM adatlapok sorrendje</vt:lpstr>
      <vt:lpstr>Levegőtisztaság-védelmi adatszolgáltatás LM borító</vt:lpstr>
      <vt:lpstr>Levegőtisztaság-védelmi adatszolgáltatás LM/T1</vt:lpstr>
      <vt:lpstr>Levegőtisztaság-védelmi adatszolgáltatás LM/T2</vt:lpstr>
      <vt:lpstr>Levegőtisztaság-védelmi adatszolgáltatás LM/TA1</vt:lpstr>
      <vt:lpstr>Levegőtisztaság-védelmi adatszolgáltatás LM/PF1</vt:lpstr>
      <vt:lpstr>Levegőtisztaság-védelmi adatszolgáltatás LM/PF2</vt:lpstr>
      <vt:lpstr>Levegőtisztaság-védelmi adatszolgáltatás LM/DF</vt:lpstr>
      <vt:lpstr>Levegőtisztaság-védelmi adatszolgáltatás LM/(E)PRTR</vt:lpstr>
      <vt:lpstr>Levegőtisztaság-védelmi adatszolgáltatás LM/DF3(E)PRTR</vt:lpstr>
      <vt:lpstr>Levegőtisztaság-védelmi adatszolgáltatás LM/VOC</vt:lpstr>
      <vt:lpstr>Levegőtisztaság-védelmi adatszolgáltatás LM/L</vt:lpstr>
      <vt:lpstr>41. dia</vt:lpstr>
      <vt:lpstr>OKIR publikus oldal</vt:lpstr>
      <vt:lpstr>Köszönöm a figyelmet!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Levegőtisztaság-védelmi adatszolgáltatás</dc:title>
  <dc:creator>Maárné Horváth Éva</dc:creator>
  <cp:lastModifiedBy>Maárné Horváth Éva</cp:lastModifiedBy>
  <cp:revision>606</cp:revision>
  <dcterms:created xsi:type="dcterms:W3CDTF">2012-01-23T20:01:54Z</dcterms:created>
  <dcterms:modified xsi:type="dcterms:W3CDTF">2015-01-29T12:08:16Z</dcterms:modified>
  <cp:contentStatus/>
</cp:coreProperties>
</file>