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311" r:id="rId3"/>
    <p:sldId id="275" r:id="rId4"/>
    <p:sldId id="289" r:id="rId5"/>
    <p:sldId id="320" r:id="rId6"/>
    <p:sldId id="285" r:id="rId7"/>
    <p:sldId id="286" r:id="rId8"/>
    <p:sldId id="299" r:id="rId9"/>
    <p:sldId id="300" r:id="rId10"/>
    <p:sldId id="301" r:id="rId11"/>
    <p:sldId id="302" r:id="rId12"/>
    <p:sldId id="304" r:id="rId13"/>
    <p:sldId id="287" r:id="rId14"/>
    <p:sldId id="309" r:id="rId15"/>
    <p:sldId id="307" r:id="rId16"/>
    <p:sldId id="308" r:id="rId17"/>
    <p:sldId id="310" r:id="rId18"/>
    <p:sldId id="292" r:id="rId19"/>
    <p:sldId id="296" r:id="rId20"/>
    <p:sldId id="297" r:id="rId21"/>
    <p:sldId id="298" r:id="rId22"/>
    <p:sldId id="314" r:id="rId23"/>
    <p:sldId id="294" r:id="rId24"/>
    <p:sldId id="319" r:id="rId25"/>
    <p:sldId id="295" r:id="rId26"/>
    <p:sldId id="312" r:id="rId27"/>
    <p:sldId id="315" r:id="rId28"/>
    <p:sldId id="316" r:id="rId29"/>
    <p:sldId id="317" r:id="rId30"/>
    <p:sldId id="318" r:id="rId31"/>
    <p:sldId id="274" r:id="rId3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62" autoAdjust="0"/>
  </p:normalViewPr>
  <p:slideViewPr>
    <p:cSldViewPr snapToGrid="0">
      <p:cViewPr varScale="1">
        <p:scale>
          <a:sx n="63" d="100"/>
          <a:sy n="63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504138-913A-4180-BCBA-5656E852816B}" type="datetimeFigureOut">
              <a:rPr lang="hu-HU" smtClean="0"/>
              <a:t>2015.03.25.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B3D3E-E639-4C52-81D9-2FBFFB3C12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3542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B3D3E-E639-4C52-81D9-2FBFFB3C1276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8516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B3D3E-E639-4C52-81D9-2FBFFB3C1276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54563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E49B-3471-459D-A7AE-ECABB921BD14}" type="datetimeFigureOut">
              <a:rPr lang="hu-HU" smtClean="0"/>
              <a:t>2015.03.25.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3D80-644C-4A68-B44B-69207BDC9D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0242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E49B-3471-459D-A7AE-ECABB921BD14}" type="datetimeFigureOut">
              <a:rPr lang="hu-HU" smtClean="0"/>
              <a:t>2015.03.25.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3D80-644C-4A68-B44B-69207BDC9D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2985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E49B-3471-459D-A7AE-ECABB921BD14}" type="datetimeFigureOut">
              <a:rPr lang="hu-HU" smtClean="0"/>
              <a:t>2015.03.25.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3D80-644C-4A68-B44B-69207BDC9D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97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E49B-3471-459D-A7AE-ECABB921BD14}" type="datetimeFigureOut">
              <a:rPr lang="hu-HU" smtClean="0"/>
              <a:t>2015.03.25.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3D80-644C-4A68-B44B-69207BDC9D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3394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E49B-3471-459D-A7AE-ECABB921BD14}" type="datetimeFigureOut">
              <a:rPr lang="hu-HU" smtClean="0"/>
              <a:t>2015.03.25.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3D80-644C-4A68-B44B-69207BDC9D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88268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E49B-3471-459D-A7AE-ECABB921BD14}" type="datetimeFigureOut">
              <a:rPr lang="hu-HU" smtClean="0"/>
              <a:t>2015.03.25.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3D80-644C-4A68-B44B-69207BDC9D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79433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E49B-3471-459D-A7AE-ECABB921BD14}" type="datetimeFigureOut">
              <a:rPr lang="hu-HU" smtClean="0"/>
              <a:t>2015.03.25.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3D80-644C-4A68-B44B-69207BDC9D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47596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E49B-3471-459D-A7AE-ECABB921BD14}" type="datetimeFigureOut">
              <a:rPr lang="hu-HU" smtClean="0"/>
              <a:t>2015.03.25.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3D80-644C-4A68-B44B-69207BDC9D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1399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E49B-3471-459D-A7AE-ECABB921BD14}" type="datetimeFigureOut">
              <a:rPr lang="hu-HU" smtClean="0"/>
              <a:t>2015.03.25.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3D80-644C-4A68-B44B-69207BDC9D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90339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E49B-3471-459D-A7AE-ECABB921BD14}" type="datetimeFigureOut">
              <a:rPr lang="hu-HU" smtClean="0"/>
              <a:t>2015.03.25.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3D80-644C-4A68-B44B-69207BDC9D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0831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E49B-3471-459D-A7AE-ECABB921BD14}" type="datetimeFigureOut">
              <a:rPr lang="hu-HU" smtClean="0"/>
              <a:t>2015.03.25.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3D80-644C-4A68-B44B-69207BDC9D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2974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E49B-3471-459D-A7AE-ECABB921BD14}" type="datetimeFigureOut">
              <a:rPr lang="hu-HU" smtClean="0"/>
              <a:t>2015.03.25.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3D80-644C-4A68-B44B-69207BDC9D69}" type="slidenum">
              <a:rPr lang="hu-HU" smtClean="0"/>
              <a:t>‹#›</a:t>
            </a:fld>
            <a:endParaRPr lang="hu-H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6787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E49B-3471-459D-A7AE-ECABB921BD14}" type="datetimeFigureOut">
              <a:rPr lang="hu-HU" smtClean="0"/>
              <a:t>2015.03.25.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3D80-644C-4A68-B44B-69207BDC9D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22582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E49B-3471-459D-A7AE-ECABB921BD14}" type="datetimeFigureOut">
              <a:rPr lang="hu-HU" smtClean="0"/>
              <a:t>2015.03.25.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3D80-644C-4A68-B44B-69207BDC9D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237351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E49B-3471-459D-A7AE-ECABB921BD14}" type="datetimeFigureOut">
              <a:rPr lang="hu-HU" smtClean="0"/>
              <a:t>2015.03.25.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3D80-644C-4A68-B44B-69207BDC9D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60041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E49B-3471-459D-A7AE-ECABB921BD14}" type="datetimeFigureOut">
              <a:rPr lang="hu-HU" smtClean="0"/>
              <a:t>2015.03.25.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3D80-644C-4A68-B44B-69207BDC9D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47805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3E49B-3471-459D-A7AE-ECABB921BD14}" type="datetimeFigureOut">
              <a:rPr lang="hu-HU" smtClean="0"/>
              <a:t>2015.03.25.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3D80-644C-4A68-B44B-69207BDC9D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85962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803E49B-3471-459D-A7AE-ECABB921BD14}" type="datetimeFigureOut">
              <a:rPr lang="hu-HU" smtClean="0"/>
              <a:t>2015.03.25.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D173D80-644C-4A68-B44B-69207BDC9D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5760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mailto:horvathgabor@zoldkorok.h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Szennyvíz iszap energetikai hasznosítása</a:t>
            </a:r>
            <a:endParaRPr lang="hu-HU" b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Horváth Gábor, szennyvíztechnológus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8199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Előadás tematikája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Biogáz a történelemben és a tudománnyal való kapcsolata</a:t>
            </a:r>
          </a:p>
          <a:p>
            <a:r>
              <a:rPr lang="hu-HU" dirty="0" smtClean="0"/>
              <a:t>Égés, energia nyerés </a:t>
            </a:r>
            <a:r>
              <a:rPr lang="hu-HU" dirty="0" smtClean="0"/>
              <a:t>kémiája</a:t>
            </a:r>
          </a:p>
          <a:p>
            <a:r>
              <a:rPr lang="hu-HU" dirty="0"/>
              <a:t>Energianyerés lehetőségei </a:t>
            </a:r>
            <a:endParaRPr lang="hu-HU" dirty="0" smtClean="0"/>
          </a:p>
          <a:p>
            <a:r>
              <a:rPr lang="hu-HU" dirty="0" smtClean="0"/>
              <a:t>Anaerob rothasztás fizikai-kémiai és biológiai alapjai</a:t>
            </a:r>
          </a:p>
          <a:p>
            <a:r>
              <a:rPr lang="hu-HU" dirty="0" smtClean="0"/>
              <a:t>Megvalósítása</a:t>
            </a:r>
            <a:r>
              <a:rPr lang="hu-HU" dirty="0" smtClean="0"/>
              <a:t>, gyakorlata </a:t>
            </a:r>
          </a:p>
          <a:p>
            <a:r>
              <a:rPr lang="hu-HU" dirty="0" smtClean="0"/>
              <a:t>Egyes megoldások Értékelése</a:t>
            </a:r>
          </a:p>
          <a:p>
            <a:r>
              <a:rPr lang="hu-HU" dirty="0" smtClean="0"/>
              <a:t>Törvényi szabályozások, előírások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8477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Bemutatkozás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hu-HU" dirty="0" smtClean="0"/>
              <a:t>Horváth Gábor, szennyvíztechnológus</a:t>
            </a:r>
          </a:p>
          <a:p>
            <a:pPr lvl="1" algn="just"/>
            <a:r>
              <a:rPr lang="hu-HU" dirty="0" smtClean="0"/>
              <a:t>Szennyvíztisztító telepek tervezése</a:t>
            </a:r>
          </a:p>
          <a:p>
            <a:pPr lvl="1" algn="just"/>
            <a:r>
              <a:rPr lang="hu-HU" dirty="0" smtClean="0"/>
              <a:t>Iszapok kezelése szárítással</a:t>
            </a:r>
          </a:p>
          <a:p>
            <a:pPr lvl="1" algn="just"/>
            <a:r>
              <a:rPr lang="hu-HU" dirty="0" smtClean="0"/>
              <a:t>Rothasztási technológiák bevezetése </a:t>
            </a:r>
          </a:p>
        </p:txBody>
      </p:sp>
    </p:spTree>
    <p:extLst>
      <p:ext uri="{BB962C8B-B14F-4D97-AF65-F5344CB8AC3E}">
        <p14:creationId xmlns:p14="http://schemas.microsoft.com/office/powerpoint/2010/main" val="218189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0496" y="-121920"/>
            <a:ext cx="11569633" cy="1596177"/>
          </a:xfrm>
        </p:spPr>
        <p:txBody>
          <a:bodyPr/>
          <a:lstStyle/>
          <a:p>
            <a:r>
              <a:rPr lang="hu-HU" dirty="0" smtClean="0"/>
              <a:t>A biogáz és hasznosításának </a:t>
            </a:r>
            <a:r>
              <a:rPr lang="hu-HU" dirty="0" smtClean="0"/>
              <a:t>története I.</a:t>
            </a: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62083438"/>
              </p:ext>
            </p:extLst>
          </p:nvPr>
        </p:nvGraphicFramePr>
        <p:xfrm>
          <a:off x="1227296" y="1082039"/>
          <a:ext cx="9525000" cy="5624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7830"/>
                <a:gridCol w="3569970"/>
                <a:gridCol w="4267200"/>
              </a:tblGrid>
              <a:tr h="414005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Biogáz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Tudomány</a:t>
                      </a:r>
                      <a:endParaRPr lang="hu-HU" dirty="0"/>
                    </a:p>
                  </a:txBody>
                  <a:tcPr anchor="ctr"/>
                </a:tc>
              </a:tr>
              <a:tr h="1020833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Van </a:t>
                      </a:r>
                      <a:r>
                        <a:rPr lang="hu-HU" dirty="0" err="1" smtClean="0"/>
                        <a:t>Helmont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dirty="0" smtClean="0"/>
                        <a:t>Gyúlékony</a:t>
                      </a:r>
                      <a:r>
                        <a:rPr lang="hu-HU" baseline="0" dirty="0" smtClean="0"/>
                        <a:t> gáz nyerhető bomló anyagból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dirty="0" smtClean="0"/>
                        <a:t>Vegyi folyamatokra</a:t>
                      </a:r>
                      <a:r>
                        <a:rPr lang="hu-HU" baseline="0" dirty="0" smtClean="0"/>
                        <a:t> vezette vissza a természeti jelenségeket</a:t>
                      </a:r>
                    </a:p>
                    <a:p>
                      <a:pPr algn="l"/>
                      <a:r>
                        <a:rPr lang="hu-HU" baseline="0" dirty="0" smtClean="0"/>
                        <a:t>A „gáz” kifejezés köztudatba hozója</a:t>
                      </a:r>
                      <a:endParaRPr lang="hu-HU" dirty="0"/>
                    </a:p>
                  </a:txBody>
                  <a:tcPr anchor="ctr"/>
                </a:tc>
              </a:tr>
              <a:tr h="550763">
                <a:tc>
                  <a:txBody>
                    <a:bodyPr/>
                    <a:lstStyle/>
                    <a:p>
                      <a:pPr algn="ctr"/>
                      <a:r>
                        <a:rPr lang="hu-HU" dirty="0" err="1" smtClean="0"/>
                        <a:t>Shirley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dirty="0" smtClean="0"/>
                        <a:t>1677-ben felfedezte</a:t>
                      </a:r>
                      <a:r>
                        <a:rPr lang="hu-HU" baseline="0" dirty="0" smtClean="0"/>
                        <a:t>  a mocsárgázt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hu-HU" dirty="0"/>
                    </a:p>
                  </a:txBody>
                  <a:tcPr anchor="ctr"/>
                </a:tc>
              </a:tr>
              <a:tr h="714584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Volta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dirty="0" smtClean="0"/>
                        <a:t>A mocsárgáz éghetőségének megállapítása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dirty="0" smtClean="0"/>
                        <a:t>Víz elektrolízis, elektromos áram elmélete</a:t>
                      </a:r>
                      <a:endParaRPr lang="hu-HU" dirty="0"/>
                    </a:p>
                  </a:txBody>
                  <a:tcPr anchor="ctr"/>
                </a:tc>
              </a:tr>
              <a:tr h="786804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Faraday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dirty="0" smtClean="0"/>
                        <a:t>A mocsárgáz szénhidrogénként való azonosítása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dirty="0" smtClean="0"/>
                        <a:t>Elektromosság</a:t>
                      </a:r>
                      <a:r>
                        <a:rPr lang="hu-HU" baseline="0" dirty="0" smtClean="0"/>
                        <a:t> alapjainak tisztázója</a:t>
                      </a:r>
                      <a:endParaRPr lang="hu-HU" dirty="0"/>
                    </a:p>
                  </a:txBody>
                  <a:tcPr anchor="ctr"/>
                </a:tc>
              </a:tr>
              <a:tr h="550763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Dalton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dirty="0" smtClean="0"/>
                        <a:t>A metán kimutatása a mocsárgázból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dirty="0" smtClean="0"/>
                        <a:t>Az atom jelentősége</a:t>
                      </a:r>
                      <a:endParaRPr lang="hu-HU" dirty="0"/>
                    </a:p>
                  </a:txBody>
                  <a:tcPr anchor="ctr"/>
                </a:tc>
              </a:tr>
              <a:tr h="550763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Avogadro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dirty="0" smtClean="0"/>
                        <a:t>A metán képletének</a:t>
                      </a:r>
                      <a:r>
                        <a:rPr lang="hu-HU" baseline="0" dirty="0" smtClean="0"/>
                        <a:t> meghatározása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dirty="0" smtClean="0"/>
                        <a:t>Avogadro-szám bevezetése (6.10</a:t>
                      </a:r>
                      <a:r>
                        <a:rPr lang="hu-HU" baseline="50000" dirty="0" smtClean="0"/>
                        <a:t>23</a:t>
                      </a:r>
                      <a:r>
                        <a:rPr lang="hu-HU" dirty="0" smtClean="0"/>
                        <a:t> db/mol)</a:t>
                      </a:r>
                      <a:endParaRPr lang="hu-HU" dirty="0"/>
                    </a:p>
                  </a:txBody>
                  <a:tcPr anchor="ctr"/>
                </a:tc>
              </a:tr>
              <a:tr h="550763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Pasteur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dirty="0" smtClean="0"/>
                        <a:t>A metángázt mikrobák állítják elő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dirty="0" smtClean="0"/>
                        <a:t>Pasztőrözés,</a:t>
                      </a:r>
                      <a:r>
                        <a:rPr lang="hu-HU" baseline="0" dirty="0" smtClean="0"/>
                        <a:t> veszettség elleni oltóanyag</a:t>
                      </a:r>
                      <a:endParaRPr lang="hu-HU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2050" name="Picture 2" descr="http://upload.wikimedia.org/wikipedia/commons/1/19/Jan_Baptist_van_Helmont_portra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" y="1209542"/>
            <a:ext cx="1050608" cy="1322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lessandro Volta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" y="2545531"/>
            <a:ext cx="1050608" cy="129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araday-Millikan-Gale-19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756" y="3315282"/>
            <a:ext cx="1105675" cy="147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alton John de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" y="3981144"/>
            <a:ext cx="1050608" cy="1393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upload.wikimedia.org/wikipedia/commons/3/3c/Amedeo_Avogadro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3139" y="4792395"/>
            <a:ext cx="986991" cy="137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Louis Pasteur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49" y="5383110"/>
            <a:ext cx="1117955" cy="1320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84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0496" y="-121920"/>
            <a:ext cx="11569633" cy="1596177"/>
          </a:xfrm>
        </p:spPr>
        <p:txBody>
          <a:bodyPr/>
          <a:lstStyle/>
          <a:p>
            <a:r>
              <a:rPr lang="hu-HU" dirty="0" smtClean="0"/>
              <a:t>A biogáz és hasznosításának </a:t>
            </a:r>
            <a:r>
              <a:rPr lang="hu-HU" dirty="0" smtClean="0"/>
              <a:t>története II.</a:t>
            </a: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42460997"/>
              </p:ext>
            </p:extLst>
          </p:nvPr>
        </p:nvGraphicFramePr>
        <p:xfrm>
          <a:off x="701039" y="1082038"/>
          <a:ext cx="10789921" cy="52120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1542"/>
                <a:gridCol w="1543368"/>
                <a:gridCol w="7065011"/>
              </a:tblGrid>
              <a:tr h="603368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Hely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Év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Esemény</a:t>
                      </a:r>
                      <a:endParaRPr lang="hu-HU" dirty="0"/>
                    </a:p>
                  </a:txBody>
                  <a:tcPr anchor="ctr"/>
                </a:tc>
              </a:tr>
              <a:tr h="1487754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India - </a:t>
                      </a:r>
                      <a:r>
                        <a:rPr lang="hu-HU" dirty="0" err="1" smtClean="0"/>
                        <a:t>Mantunga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1856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dirty="0" smtClean="0"/>
                        <a:t>Első biogáz-telep létesítése, lepra telep, világítás </a:t>
                      </a:r>
                      <a:endParaRPr lang="hu-HU" dirty="0"/>
                    </a:p>
                  </a:txBody>
                  <a:tcPr anchor="ctr"/>
                </a:tc>
              </a:tr>
              <a:tr h="932848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India - Bombay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1857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dirty="0" smtClean="0"/>
                        <a:t>Első biogáz</a:t>
                      </a:r>
                      <a:r>
                        <a:rPr lang="hu-HU" baseline="0" dirty="0" smtClean="0"/>
                        <a:t> berendezés megvalósulása</a:t>
                      </a:r>
                      <a:endParaRPr lang="hu-HU" dirty="0"/>
                    </a:p>
                  </a:txBody>
                  <a:tcPr anchor="ctr"/>
                </a:tc>
              </a:tr>
              <a:tr h="1041429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Németország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1920-1930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dirty="0" smtClean="0"/>
                        <a:t>Szennyvíziszapok rothasztása</a:t>
                      </a:r>
                      <a:endParaRPr lang="hu-HU" dirty="0"/>
                    </a:p>
                  </a:txBody>
                  <a:tcPr anchor="ctr"/>
                </a:tc>
              </a:tr>
              <a:tr h="1146682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Algéria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1942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dirty="0" err="1" smtClean="0"/>
                        <a:t>Ducellier</a:t>
                      </a:r>
                      <a:r>
                        <a:rPr lang="hu-HU" dirty="0" smtClean="0"/>
                        <a:t> és </a:t>
                      </a:r>
                      <a:r>
                        <a:rPr lang="hu-HU" dirty="0" err="1" smtClean="0"/>
                        <a:t>Ismann</a:t>
                      </a:r>
                      <a:r>
                        <a:rPr lang="hu-HU" dirty="0" smtClean="0"/>
                        <a:t>:</a:t>
                      </a:r>
                    </a:p>
                    <a:p>
                      <a:pPr algn="l"/>
                      <a:r>
                        <a:rPr lang="hu-HU" dirty="0" smtClean="0"/>
                        <a:t>Mezőgazdasági hulladék erjesztése</a:t>
                      </a:r>
                      <a:r>
                        <a:rPr lang="hu-HU" baseline="0" dirty="0" smtClean="0"/>
                        <a:t> kétütemű fermentációval</a:t>
                      </a:r>
                      <a:endParaRPr lang="hu-HU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210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596177"/>
          </a:xfrm>
        </p:spPr>
        <p:txBody>
          <a:bodyPr/>
          <a:lstStyle/>
          <a:p>
            <a:r>
              <a:rPr lang="hu-HU" b="1" dirty="0" smtClean="0"/>
              <a:t>Az Égés alapjai</a:t>
            </a:r>
            <a:endParaRPr lang="hu-HU" b="1" dirty="0"/>
          </a:p>
        </p:txBody>
      </p:sp>
      <p:pic>
        <p:nvPicPr>
          <p:cNvPr id="4" name="Tartalom helye 3" descr="period magyarul.jpg"/>
          <p:cNvPicPr>
            <a:picLocks noGrp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749780" y="1185863"/>
            <a:ext cx="10692437" cy="567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0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74" y="-314325"/>
            <a:ext cx="10364451" cy="1596177"/>
          </a:xfrm>
        </p:spPr>
        <p:txBody>
          <a:bodyPr/>
          <a:lstStyle/>
          <a:p>
            <a:r>
              <a:rPr lang="hu-HU" b="1" dirty="0" smtClean="0"/>
              <a:t>A kémiai folyamatok lefolyása</a:t>
            </a:r>
            <a:endParaRPr lang="hu-HU" b="1" dirty="0"/>
          </a:p>
        </p:txBody>
      </p:sp>
      <p:sp>
        <p:nvSpPr>
          <p:cNvPr id="5" name="Tartalom helye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001077"/>
            <a:ext cx="10363200" cy="580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1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 kommunális szennyvíztelepekről származó anyagok, és hagyományos tüzelőanyagok jellemzése fűtőérték alapján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hu-HU" dirty="0" smtClean="0"/>
              <a:t>20%-os víztelenített iszap, 0 </a:t>
            </a:r>
            <a:r>
              <a:rPr lang="hu-HU" cap="none" dirty="0"/>
              <a:t>MJ/kg</a:t>
            </a:r>
          </a:p>
          <a:p>
            <a:r>
              <a:rPr lang="hu-HU" dirty="0" smtClean="0"/>
              <a:t>80%-os száranyag-tartalmú iszap, 12,4-13 </a:t>
            </a:r>
            <a:r>
              <a:rPr lang="hu-HU" cap="none" dirty="0" smtClean="0"/>
              <a:t>MJ/kg</a:t>
            </a:r>
            <a:endParaRPr lang="hu-HU" dirty="0" smtClean="0"/>
          </a:p>
          <a:p>
            <a:r>
              <a:rPr lang="hu-HU" dirty="0" smtClean="0"/>
              <a:t>Barnaszén, 8,4-11,3 MJ/</a:t>
            </a:r>
            <a:r>
              <a:rPr lang="hu-HU" cap="none" dirty="0" smtClean="0"/>
              <a:t>kg</a:t>
            </a:r>
          </a:p>
          <a:p>
            <a:r>
              <a:rPr lang="hu-HU" dirty="0" smtClean="0"/>
              <a:t>Metán (földgáz), 35-36 MJ/</a:t>
            </a:r>
            <a:r>
              <a:rPr lang="hu-HU" cap="none" dirty="0" smtClean="0"/>
              <a:t>m</a:t>
            </a:r>
            <a:r>
              <a:rPr lang="hu-HU" cap="none" baseline="30000" dirty="0" smtClean="0"/>
              <a:t>3</a:t>
            </a:r>
          </a:p>
          <a:p>
            <a:r>
              <a:rPr lang="hu-HU" dirty="0" smtClean="0"/>
              <a:t>Biogáz, 20-22</a:t>
            </a:r>
            <a:r>
              <a:rPr lang="hu-HU" dirty="0"/>
              <a:t> </a:t>
            </a:r>
            <a:r>
              <a:rPr lang="hu-HU" dirty="0" smtClean="0"/>
              <a:t>MJ/</a:t>
            </a:r>
            <a:r>
              <a:rPr lang="hu-HU" cap="none" dirty="0" smtClean="0"/>
              <a:t>m</a:t>
            </a:r>
            <a:r>
              <a:rPr lang="hu-HU" cap="none" baseline="30000" dirty="0" smtClean="0"/>
              <a:t>3</a:t>
            </a:r>
            <a:endParaRPr lang="hu-HU" dirty="0"/>
          </a:p>
          <a:p>
            <a:r>
              <a:rPr lang="hu-HU" dirty="0" smtClean="0"/>
              <a:t>Száraz fa, 14,5-16,5 </a:t>
            </a:r>
            <a:r>
              <a:rPr lang="hu-HU" dirty="0"/>
              <a:t> MJ/</a:t>
            </a:r>
            <a:r>
              <a:rPr lang="hu-HU" cap="none" dirty="0"/>
              <a:t>kg</a:t>
            </a:r>
            <a:r>
              <a:rPr lang="hu-HU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04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Energiakinyerés módjai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hu-HU" dirty="0" smtClean="0"/>
              <a:t>Anaerob rothasztás</a:t>
            </a:r>
          </a:p>
          <a:p>
            <a:pPr lvl="1"/>
            <a:r>
              <a:rPr lang="hu-HU" dirty="0" smtClean="0"/>
              <a:t>Biológiai folyamat, éghető gázok keletkeznek</a:t>
            </a:r>
          </a:p>
          <a:p>
            <a:endParaRPr lang="hu-HU" dirty="0" smtClean="0"/>
          </a:p>
          <a:p>
            <a:r>
              <a:rPr lang="hu-HU" dirty="0" smtClean="0"/>
              <a:t>Iszapszárítás</a:t>
            </a:r>
          </a:p>
          <a:p>
            <a:pPr lvl="1"/>
            <a:r>
              <a:rPr lang="hu-HU" dirty="0" smtClean="0"/>
              <a:t>Fizikai folyamat, iszap vízvesztésével jön létre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1371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75" y="24157"/>
            <a:ext cx="10364451" cy="1596177"/>
          </a:xfrm>
        </p:spPr>
        <p:txBody>
          <a:bodyPr/>
          <a:lstStyle/>
          <a:p>
            <a:r>
              <a:rPr lang="hu-HU" dirty="0" smtClean="0"/>
              <a:t>Iszapszárítás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hu-HU" sz="1800" dirty="0" smtClean="0"/>
              <a:t>Külső energia-bevitel tüzelőanyagokkal</a:t>
            </a:r>
          </a:p>
          <a:p>
            <a:pPr lvl="1"/>
            <a:r>
              <a:rPr lang="hu-HU" sz="1600" dirty="0" smtClean="0"/>
              <a:t>Gépi berendezések</a:t>
            </a:r>
          </a:p>
          <a:p>
            <a:pPr lvl="1"/>
            <a:r>
              <a:rPr lang="hu-HU" sz="1600" dirty="0" smtClean="0"/>
              <a:t>0,5-5 óra tartózkodási idő</a:t>
            </a:r>
          </a:p>
          <a:p>
            <a:pPr lvl="1"/>
            <a:r>
              <a:rPr lang="hu-HU" sz="1600" dirty="0" smtClean="0"/>
              <a:t>Háttérbe szorulóan</a:t>
            </a:r>
            <a:endParaRPr lang="hu-HU" sz="1600" dirty="0"/>
          </a:p>
          <a:p>
            <a:pPr marL="0" lvl="1" indent="0">
              <a:buNone/>
            </a:pPr>
            <a:endParaRPr lang="hu-HU" dirty="0" smtClean="0"/>
          </a:p>
          <a:p>
            <a:pPr marL="285750" lvl="1" indent="-285750"/>
            <a:r>
              <a:rPr lang="hu-HU" dirty="0" smtClean="0"/>
              <a:t>Szolár szárítás napenergia felhasználás</a:t>
            </a:r>
          </a:p>
          <a:p>
            <a:pPr marL="742950" lvl="2" indent="-285750"/>
            <a:r>
              <a:rPr lang="hu-HU" dirty="0" smtClean="0"/>
              <a:t>Csarnokok, üvegházak, fóliasátrak – alap berendezések</a:t>
            </a:r>
          </a:p>
          <a:p>
            <a:pPr marL="742950" lvl="2" indent="-285750"/>
            <a:r>
              <a:rPr lang="hu-HU" dirty="0" smtClean="0"/>
              <a:t>15-60 nap tartózkodási idő</a:t>
            </a:r>
          </a:p>
          <a:p>
            <a:pPr marL="742950" lvl="2" indent="-285750"/>
            <a:r>
              <a:rPr lang="hu-HU" dirty="0" smtClean="0"/>
              <a:t>Kiegészítő rendszerekkel, ma terjedőben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680" y="1146563"/>
            <a:ext cx="4582160" cy="293258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811" y="4297680"/>
            <a:ext cx="3161029" cy="237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80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Szárított iszap energetikai hasznosítása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u-HU" dirty="0" smtClean="0"/>
              <a:t>Iszap </a:t>
            </a:r>
            <a:r>
              <a:rPr lang="hu-HU" dirty="0" err="1" smtClean="0"/>
              <a:t>brikettálás</a:t>
            </a:r>
            <a:r>
              <a:rPr lang="hu-HU" dirty="0" smtClean="0"/>
              <a:t>, elgázosítás és égetés egy lépésben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Előnyei: </a:t>
            </a:r>
          </a:p>
          <a:p>
            <a:pPr marL="0" indent="0">
              <a:buNone/>
            </a:pPr>
            <a:r>
              <a:rPr lang="hu-HU" dirty="0" smtClean="0"/>
              <a:t>tárolható tüzelőanyag, igény szerint felhasználható</a:t>
            </a:r>
          </a:p>
          <a:p>
            <a:pPr marL="0" indent="0">
              <a:buNone/>
            </a:pPr>
            <a:r>
              <a:rPr lang="hu-HU" dirty="0" smtClean="0"/>
              <a:t>Kis telepeken is megvalósítható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Hátrányai:</a:t>
            </a:r>
          </a:p>
          <a:p>
            <a:pPr marL="0" indent="0">
              <a:buNone/>
            </a:pPr>
            <a:r>
              <a:rPr lang="hu-HU" dirty="0" smtClean="0"/>
              <a:t>Alapvetően hőenergia-nyerésre alkalmas csak</a:t>
            </a:r>
          </a:p>
          <a:p>
            <a:pPr marL="0" indent="0">
              <a:buNone/>
            </a:pPr>
            <a:r>
              <a:rPr lang="hu-HU" dirty="0" smtClean="0"/>
              <a:t>Füstgáz mérést külön engedélyeztetni kell</a:t>
            </a:r>
          </a:p>
          <a:p>
            <a:pPr marL="0" indent="0">
              <a:buNone/>
            </a:pPr>
            <a:r>
              <a:rPr lang="hu-HU" dirty="0" smtClean="0"/>
              <a:t>Problémás megvalósítás</a:t>
            </a:r>
            <a:endParaRPr lang="hu-HU" dirty="0"/>
          </a:p>
        </p:txBody>
      </p:sp>
      <p:pic>
        <p:nvPicPr>
          <p:cNvPr id="1027" name="Picture 3" descr="kazan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390" y="4011862"/>
            <a:ext cx="2218690" cy="255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5904" y="2154049"/>
            <a:ext cx="2497455" cy="441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7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75" y="8917"/>
            <a:ext cx="10364451" cy="1596177"/>
          </a:xfrm>
        </p:spPr>
        <p:txBody>
          <a:bodyPr/>
          <a:lstStyle/>
          <a:p>
            <a:r>
              <a:rPr lang="hu-HU" dirty="0"/>
              <a:t>Az anaerob rothasztás jellemzése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273694" y="1696532"/>
            <a:ext cx="11567786" cy="4262308"/>
          </a:xfrm>
        </p:spPr>
        <p:txBody>
          <a:bodyPr/>
          <a:lstStyle/>
          <a:p>
            <a:r>
              <a:rPr lang="hu-HU" dirty="0" smtClean="0"/>
              <a:t>Makromolekulák (szénhidrátok, zsírok, fehérjék) bontása hidrolízissel</a:t>
            </a:r>
          </a:p>
          <a:p>
            <a:r>
              <a:rPr lang="hu-HU" dirty="0" smtClean="0"/>
              <a:t>Keletkező monomerek (glükóz, fruktóz, zsírsavak, glicerinek, </a:t>
            </a:r>
            <a:r>
              <a:rPr lang="hu-HU" dirty="0" smtClean="0"/>
              <a:t>aminosavak) </a:t>
            </a:r>
            <a:r>
              <a:rPr lang="hu-HU" dirty="0" smtClean="0"/>
              <a:t>bontása egyszerű savakig, ammóniáig</a:t>
            </a:r>
          </a:p>
          <a:p>
            <a:r>
              <a:rPr lang="hu-HU" dirty="0" smtClean="0"/>
              <a:t>Egyszerű savak keletkezése szén-dioxid és hidrogén mellett</a:t>
            </a:r>
          </a:p>
          <a:p>
            <a:r>
              <a:rPr lang="hu-HU" dirty="0" smtClean="0"/>
              <a:t>Szén-dioxidból és hidrogénből metán és víz keletkezése, fő termékként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Nyomokban keletkező anyagok: kén-hidrogén, nitrogén</a:t>
            </a:r>
          </a:p>
        </p:txBody>
      </p:sp>
    </p:spTree>
    <p:extLst>
      <p:ext uri="{BB962C8B-B14F-4D97-AF65-F5344CB8AC3E}">
        <p14:creationId xmlns:p14="http://schemas.microsoft.com/office/powerpoint/2010/main" val="187662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Az élő szervezetekben lefolyó kémiai folyamatok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hu-HU" dirty="0" smtClean="0"/>
              <a:t>Állandósult állapot – az élő szervezet sajátja, itt is teljesülnek a kémiai reakciókra jellemző energia-megmaradási törvények</a:t>
            </a:r>
          </a:p>
          <a:p>
            <a:pPr algn="just"/>
            <a:r>
              <a:rPr lang="hu-HU" dirty="0" smtClean="0"/>
              <a:t>Állandósult állapot – nem csak az egyed szintjén jelenik meg, hanem ún. ökoszisztémákban is (pl.: oázis, zárt tó), de maga a Föld is az!</a:t>
            </a:r>
          </a:p>
          <a:p>
            <a:pPr algn="just"/>
            <a:r>
              <a:rPr lang="hu-HU" dirty="0" smtClean="0"/>
              <a:t>A szennyvíztisztító telep betonmedencéibe zárt biomassza szintén állandósult állapotban van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8362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75" y="8917"/>
            <a:ext cx="10364451" cy="1596177"/>
          </a:xfrm>
        </p:spPr>
        <p:txBody>
          <a:bodyPr/>
          <a:lstStyle/>
          <a:p>
            <a:r>
              <a:rPr lang="hu-HU" dirty="0" err="1" smtClean="0"/>
              <a:t>Szintrófikus</a:t>
            </a:r>
            <a:r>
              <a:rPr lang="hu-HU" dirty="0" smtClean="0"/>
              <a:t> etanol fermentáció</a:t>
            </a:r>
            <a:endParaRPr lang="hu-HU" dirty="0"/>
          </a:p>
        </p:txBody>
      </p:sp>
      <p:pic>
        <p:nvPicPr>
          <p:cNvPr id="1026" name="Picture 2" descr="http://www.tankonyvtar.hu/hu/tartalom/tamop425/0032_kornyezettechnologia/images/4_JPG/0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491" y="1315403"/>
            <a:ext cx="5545429" cy="538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64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Anaerob rothasztás fizikai-kémiai alapjai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 smtClean="0"/>
              <a:t>A </a:t>
            </a:r>
            <a:r>
              <a:rPr lang="hu-HU" dirty="0" err="1" smtClean="0"/>
              <a:t>Metanogén</a:t>
            </a:r>
            <a:r>
              <a:rPr lang="hu-HU" dirty="0" smtClean="0"/>
              <a:t> baktériumok általi fermentáció: szén-dioxid + hidrogén</a:t>
            </a:r>
            <a:r>
              <a:rPr lang="hu-HU" dirty="0" smtClean="0">
                <a:sym typeface="Wingdings" panose="05000000000000000000" pitchFamily="2" charset="2"/>
              </a:rPr>
              <a:t></a:t>
            </a:r>
            <a:r>
              <a:rPr lang="hu-HU" dirty="0" smtClean="0"/>
              <a:t>metán termelés, energianyerés:</a:t>
            </a:r>
          </a:p>
          <a:p>
            <a:pPr marL="0" indent="0" algn="ctr">
              <a:buNone/>
            </a:pPr>
            <a:r>
              <a:rPr lang="hu-HU" dirty="0" smtClean="0"/>
              <a:t>4 H</a:t>
            </a:r>
            <a:r>
              <a:rPr lang="hu-HU" baseline="-25000" dirty="0" smtClean="0"/>
              <a:t>2</a:t>
            </a:r>
            <a:r>
              <a:rPr lang="hu-HU" dirty="0" smtClean="0"/>
              <a:t> + CO</a:t>
            </a:r>
            <a:r>
              <a:rPr lang="hu-HU" baseline="-25000" dirty="0" smtClean="0"/>
              <a:t>2</a:t>
            </a:r>
            <a:r>
              <a:rPr lang="hu-HU" dirty="0" smtClean="0"/>
              <a:t> </a:t>
            </a:r>
            <a:r>
              <a:rPr lang="hu-HU" dirty="0" smtClean="0">
                <a:sym typeface="Wingdings" panose="05000000000000000000" pitchFamily="2" charset="2"/>
              </a:rPr>
              <a:t> CH</a:t>
            </a:r>
            <a:r>
              <a:rPr lang="hu-HU" baseline="-25000" dirty="0" smtClean="0">
                <a:sym typeface="Wingdings" panose="05000000000000000000" pitchFamily="2" charset="2"/>
              </a:rPr>
              <a:t>4</a:t>
            </a:r>
            <a:r>
              <a:rPr lang="hu-HU" dirty="0" smtClean="0">
                <a:sym typeface="Wingdings" panose="05000000000000000000" pitchFamily="2" charset="2"/>
              </a:rPr>
              <a:t> + 2 H</a:t>
            </a:r>
            <a:r>
              <a:rPr lang="hu-HU" baseline="-25000" dirty="0" smtClean="0">
                <a:sym typeface="Wingdings" panose="05000000000000000000" pitchFamily="2" charset="2"/>
              </a:rPr>
              <a:t>2</a:t>
            </a:r>
            <a:r>
              <a:rPr lang="hu-HU" dirty="0" smtClean="0">
                <a:sym typeface="Wingdings" panose="05000000000000000000" pitchFamily="2" charset="2"/>
              </a:rPr>
              <a:t>O</a:t>
            </a:r>
          </a:p>
          <a:p>
            <a:pPr marL="0" indent="0" algn="ctr">
              <a:buNone/>
            </a:pPr>
            <a:endParaRPr lang="hu-HU" dirty="0" smtClean="0"/>
          </a:p>
          <a:p>
            <a:r>
              <a:rPr lang="hu-HU" dirty="0" smtClean="0"/>
              <a:t>szén-dioxid és hidrogén koncentrációja állandó, mivel a </a:t>
            </a:r>
            <a:r>
              <a:rPr lang="hu-HU" dirty="0" err="1" smtClean="0"/>
              <a:t>metanogén</a:t>
            </a:r>
            <a:r>
              <a:rPr lang="hu-HU" dirty="0" smtClean="0"/>
              <a:t> baktériumok folyamatosan felveszik azt.</a:t>
            </a:r>
          </a:p>
          <a:p>
            <a:r>
              <a:rPr lang="hu-HU" dirty="0" smtClean="0"/>
              <a:t>A </a:t>
            </a:r>
            <a:r>
              <a:rPr lang="hu-HU" dirty="0" err="1" smtClean="0"/>
              <a:t>metanogén</a:t>
            </a:r>
            <a:r>
              <a:rPr lang="hu-HU" dirty="0" smtClean="0"/>
              <a:t> baktériumok nagyon alacsony koncentráción tartják a hidrogén értékét a közegben (0,0001 bar hidrogén-nyomásnak megfelelő koncentráción, tehát a távozó gáz 1/10’000-ed részén)</a:t>
            </a:r>
          </a:p>
          <a:p>
            <a:r>
              <a:rPr lang="hu-HU" dirty="0" smtClean="0"/>
              <a:t>a szén-dioxid és hidrogén hatékony leadása a közegbe: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3620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Tápanyag </a:t>
            </a:r>
            <a:r>
              <a:rPr lang="hu-HU" dirty="0" smtClean="0"/>
              <a:t>összetétele, Hidrogén </a:t>
            </a:r>
            <a:r>
              <a:rPr lang="hu-HU" dirty="0"/>
              <a:t>és </a:t>
            </a:r>
            <a:r>
              <a:rPr lang="hu-HU" dirty="0" smtClean="0"/>
              <a:t>Oxigén </a:t>
            </a:r>
            <a:r>
              <a:rPr lang="hu-HU" dirty="0"/>
              <a:t>tartalma </a:t>
            </a:r>
            <a:r>
              <a:rPr lang="hu-HU" dirty="0" smtClean="0"/>
              <a:t>a szénhez </a:t>
            </a:r>
            <a:r>
              <a:rPr lang="hu-HU" dirty="0"/>
              <a:t>képest meghatározza a keletkező anyagok összetételét</a:t>
            </a:r>
            <a:r>
              <a:rPr lang="hu-HU" dirty="0" smtClean="0"/>
              <a:t>!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hu-HU" dirty="0"/>
          </a:p>
          <a:p>
            <a:pPr marL="0" indent="0" algn="ctr">
              <a:buNone/>
            </a:pPr>
            <a:r>
              <a:rPr lang="hu-HU" dirty="0" smtClean="0"/>
              <a:t>    C</a:t>
            </a:r>
            <a:r>
              <a:rPr lang="hu-HU" baseline="-25000" dirty="0" smtClean="0"/>
              <a:t>6</a:t>
            </a:r>
            <a:r>
              <a:rPr lang="hu-HU" dirty="0" smtClean="0"/>
              <a:t>H</a:t>
            </a:r>
            <a:r>
              <a:rPr lang="hu-HU" baseline="-25000" dirty="0" smtClean="0"/>
              <a:t>12</a:t>
            </a:r>
            <a:r>
              <a:rPr lang="hu-HU" dirty="0" smtClean="0"/>
              <a:t>O</a:t>
            </a:r>
            <a:r>
              <a:rPr lang="hu-HU" baseline="-25000" dirty="0" smtClean="0"/>
              <a:t>6</a:t>
            </a:r>
            <a:r>
              <a:rPr lang="hu-HU" dirty="0" smtClean="0"/>
              <a:t> </a:t>
            </a:r>
            <a:r>
              <a:rPr lang="hu-HU" dirty="0" smtClean="0">
                <a:sym typeface="Wingdings" panose="05000000000000000000" pitchFamily="2" charset="2"/>
              </a:rPr>
              <a:t> 3 CH</a:t>
            </a:r>
            <a:r>
              <a:rPr lang="hu-HU" baseline="-25000" dirty="0" smtClean="0">
                <a:sym typeface="Wingdings" panose="05000000000000000000" pitchFamily="2" charset="2"/>
              </a:rPr>
              <a:t>4</a:t>
            </a:r>
            <a:r>
              <a:rPr lang="hu-HU" dirty="0" smtClean="0">
                <a:sym typeface="Wingdings" panose="05000000000000000000" pitchFamily="2" charset="2"/>
              </a:rPr>
              <a:t> + 3 CO</a:t>
            </a:r>
            <a:r>
              <a:rPr lang="hu-HU" baseline="-25000" dirty="0" smtClean="0">
                <a:sym typeface="Wingdings" panose="05000000000000000000" pitchFamily="2" charset="2"/>
              </a:rPr>
              <a:t>2</a:t>
            </a:r>
          </a:p>
          <a:p>
            <a:pPr marL="0" indent="0" algn="ctr">
              <a:buNone/>
            </a:pPr>
            <a:endParaRPr lang="hu-HU" dirty="0" smtClean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hu-HU" dirty="0" smtClean="0">
                <a:sym typeface="Wingdings" panose="05000000000000000000" pitchFamily="2" charset="2"/>
              </a:rPr>
              <a:t>  C</a:t>
            </a:r>
            <a:r>
              <a:rPr lang="hu-HU" baseline="-25000" dirty="0" smtClean="0">
                <a:sym typeface="Wingdings" panose="05000000000000000000" pitchFamily="2" charset="2"/>
              </a:rPr>
              <a:t>5</a:t>
            </a:r>
            <a:r>
              <a:rPr lang="hu-HU" dirty="0" smtClean="0">
                <a:sym typeface="Wingdings" panose="05000000000000000000" pitchFamily="2" charset="2"/>
              </a:rPr>
              <a:t>H</a:t>
            </a:r>
            <a:r>
              <a:rPr lang="hu-HU" baseline="-25000" dirty="0" smtClean="0">
                <a:sym typeface="Wingdings" panose="05000000000000000000" pitchFamily="2" charset="2"/>
              </a:rPr>
              <a:t>11</a:t>
            </a:r>
            <a:r>
              <a:rPr lang="hu-HU" dirty="0" smtClean="0">
                <a:sym typeface="Wingdings" panose="05000000000000000000" pitchFamily="2" charset="2"/>
              </a:rPr>
              <a:t>-COOH </a:t>
            </a:r>
            <a:r>
              <a:rPr lang="hu-HU" dirty="0" smtClean="0">
                <a:sym typeface="Wingdings" panose="05000000000000000000" pitchFamily="2" charset="2"/>
              </a:rPr>
              <a:t>+ 2 H</a:t>
            </a:r>
            <a:r>
              <a:rPr lang="hu-HU" baseline="-25000" dirty="0" smtClean="0">
                <a:sym typeface="Wingdings" panose="05000000000000000000" pitchFamily="2" charset="2"/>
              </a:rPr>
              <a:t>2</a:t>
            </a:r>
            <a:r>
              <a:rPr lang="hu-HU" dirty="0" smtClean="0">
                <a:sym typeface="Wingdings" panose="05000000000000000000" pitchFamily="2" charset="2"/>
              </a:rPr>
              <a:t>O  4 CH</a:t>
            </a:r>
            <a:r>
              <a:rPr lang="hu-HU" baseline="-25000" dirty="0" smtClean="0">
                <a:sym typeface="Wingdings" panose="05000000000000000000" pitchFamily="2" charset="2"/>
              </a:rPr>
              <a:t>4</a:t>
            </a:r>
            <a:r>
              <a:rPr lang="hu-HU" dirty="0" smtClean="0">
                <a:sym typeface="Wingdings" panose="05000000000000000000" pitchFamily="2" charset="2"/>
              </a:rPr>
              <a:t> + 2 </a:t>
            </a:r>
            <a:r>
              <a:rPr lang="hu-HU" dirty="0" smtClean="0">
                <a:sym typeface="Wingdings" panose="05000000000000000000" pitchFamily="2" charset="2"/>
              </a:rPr>
              <a:t>CO</a:t>
            </a:r>
            <a:r>
              <a:rPr lang="hu-HU" baseline="-25000" dirty="0" smtClean="0">
                <a:sym typeface="Wingdings" panose="05000000000000000000" pitchFamily="2" charset="2"/>
              </a:rPr>
              <a:t>2</a:t>
            </a:r>
          </a:p>
          <a:p>
            <a:pPr marL="0" indent="0" algn="ctr">
              <a:buNone/>
            </a:pPr>
            <a:r>
              <a:rPr lang="hu-HU" sz="1400" dirty="0" smtClean="0">
                <a:sym typeface="Wingdings" panose="05000000000000000000" pitchFamily="2" charset="2"/>
              </a:rPr>
              <a:t>  </a:t>
            </a:r>
            <a:endParaRPr lang="hu-HU" sz="1400" dirty="0" smtClean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9750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75" y="-6323"/>
            <a:ext cx="10364451" cy="1596177"/>
          </a:xfrm>
        </p:spPr>
        <p:txBody>
          <a:bodyPr/>
          <a:lstStyle/>
          <a:p>
            <a:r>
              <a:rPr lang="hu-HU" dirty="0" smtClean="0"/>
              <a:t>A biogáz összetételének változása az erjesztés különböző szakaszaiban</a:t>
            </a:r>
            <a:endParaRPr lang="hu-HU" dirty="0"/>
          </a:p>
        </p:txBody>
      </p:sp>
      <p:pic>
        <p:nvPicPr>
          <p:cNvPr id="2050" name="Picture 2" descr="http://www.tankonyvtar.hu/hu/tartalom/tkt/kornyezettechnika-eloszo/kepek/5-8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548" y="1528763"/>
            <a:ext cx="6844556" cy="528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53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Miért alkalmazzuk?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smtClean="0"/>
              <a:t>Előnyei: </a:t>
            </a:r>
          </a:p>
          <a:p>
            <a:pPr lvl="1"/>
            <a:r>
              <a:rPr lang="hu-HU" dirty="0" smtClean="0"/>
              <a:t>Oldatban lévő szerves anyagok hasznosítása</a:t>
            </a:r>
          </a:p>
          <a:p>
            <a:pPr lvl="1"/>
            <a:r>
              <a:rPr lang="hu-HU" dirty="0" smtClean="0"/>
              <a:t>Hulladék kezelés, mennyiségi csökkentése</a:t>
            </a:r>
          </a:p>
          <a:p>
            <a:pPr lvl="1"/>
            <a:r>
              <a:rPr lang="hu-HU" dirty="0" smtClean="0"/>
              <a:t>Potenciális Metánkibocsátás csökkentése </a:t>
            </a:r>
          </a:p>
          <a:p>
            <a:pPr lvl="1"/>
            <a:r>
              <a:rPr lang="hu-HU" dirty="0" smtClean="0"/>
              <a:t>Szag kezelés </a:t>
            </a:r>
            <a:endParaRPr lang="hu-HU" dirty="0" smtClean="0"/>
          </a:p>
          <a:p>
            <a:r>
              <a:rPr lang="hu-HU" dirty="0" smtClean="0"/>
              <a:t>Hátrányai: </a:t>
            </a:r>
            <a:endParaRPr lang="hu-HU" dirty="0" smtClean="0"/>
          </a:p>
          <a:p>
            <a:pPr lvl="1"/>
            <a:r>
              <a:rPr lang="hu-HU" dirty="0" smtClean="0"/>
              <a:t>Lassú folyamat, nagy kapacitásokat kell kiépíteni</a:t>
            </a:r>
          </a:p>
          <a:p>
            <a:pPr lvl="1"/>
            <a:r>
              <a:rPr lang="hu-HU" dirty="0" smtClean="0"/>
              <a:t>Keletkező értékes anyag hasznosításának problémái</a:t>
            </a:r>
          </a:p>
          <a:p>
            <a:pPr lvl="1"/>
            <a:r>
              <a:rPr lang="hu-HU" dirty="0" smtClean="0"/>
              <a:t>Keletkező </a:t>
            </a:r>
            <a:r>
              <a:rPr lang="hu-HU" dirty="0" err="1" smtClean="0"/>
              <a:t>csurgalék</a:t>
            </a:r>
            <a:r>
              <a:rPr lang="hu-HU" dirty="0" smtClean="0"/>
              <a:t> vizek kezelésének gondja - Magas ammónia tartalom!</a:t>
            </a: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3984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rothasztás optimális feltételei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dirty="0" smtClean="0"/>
              <a:t>Fénytől elzárt, oxigén mentes közeg</a:t>
            </a:r>
          </a:p>
          <a:p>
            <a:r>
              <a:rPr lang="hu-HU" dirty="0" smtClean="0"/>
              <a:t>Tápanyag </a:t>
            </a:r>
            <a:r>
              <a:rPr lang="hu-HU" dirty="0" smtClean="0"/>
              <a:t>összetétele: NEDVESSÉG (94-96%)/SZÁRAZANYAG TARTALOM (4-6%)</a:t>
            </a:r>
          </a:p>
          <a:p>
            <a:r>
              <a:rPr lang="hu-HU" dirty="0" smtClean="0"/>
              <a:t>A MIKROORGANIZMUSOK </a:t>
            </a:r>
            <a:r>
              <a:rPr lang="hu-HU" dirty="0" err="1" smtClean="0"/>
              <a:t>FAJtáI</a:t>
            </a:r>
            <a:r>
              <a:rPr lang="hu-HU" dirty="0" smtClean="0"/>
              <a:t>, SZÁMUK</a:t>
            </a:r>
          </a:p>
          <a:p>
            <a:r>
              <a:rPr lang="hu-HU" dirty="0" smtClean="0"/>
              <a:t>Hőmérséklet: 30-60°C</a:t>
            </a:r>
          </a:p>
          <a:p>
            <a:r>
              <a:rPr lang="hu-HU" dirty="0" smtClean="0"/>
              <a:t>Tartózkodási idő: 7-30 nap</a:t>
            </a:r>
          </a:p>
          <a:p>
            <a:r>
              <a:rPr lang="hu-HU" dirty="0" smtClean="0"/>
              <a:t>Keverés</a:t>
            </a:r>
          </a:p>
          <a:p>
            <a:r>
              <a:rPr lang="hu-HU" dirty="0" smtClean="0"/>
              <a:t>pH: 6,8-7,6, toxikus anyagok kizárása</a:t>
            </a:r>
          </a:p>
          <a:p>
            <a:r>
              <a:rPr lang="hu-HU" dirty="0" smtClean="0"/>
              <a:t>Reaktor kialakítása: anyag-szerkezet, forma, szigetelés, fűtés, keverési módok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4371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75" y="8917"/>
            <a:ext cx="10364451" cy="1596177"/>
          </a:xfrm>
        </p:spPr>
        <p:txBody>
          <a:bodyPr/>
          <a:lstStyle/>
          <a:p>
            <a:r>
              <a:rPr lang="hu-HU" dirty="0" smtClean="0"/>
              <a:t>Rothasztó kialakítása, követelmények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258454" y="1391732"/>
            <a:ext cx="6477626" cy="5466268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Hengeres</a:t>
            </a:r>
            <a:r>
              <a:rPr lang="hu-HU" dirty="0" smtClean="0"/>
              <a:t>, tojás, kúpos… alakú berendezések</a:t>
            </a:r>
            <a:endParaRPr lang="hu-HU" dirty="0" smtClean="0"/>
          </a:p>
          <a:p>
            <a:r>
              <a:rPr lang="hu-HU" dirty="0" smtClean="0"/>
              <a:t>Az alsó rész kúpos, hogy az iszap összegyűlhessen</a:t>
            </a:r>
          </a:p>
          <a:p>
            <a:r>
              <a:rPr lang="hu-HU" dirty="0" smtClean="0"/>
              <a:t>Folyamatos, előmelegített alapanyag adagolás (fűtött rothasztás)</a:t>
            </a:r>
          </a:p>
          <a:p>
            <a:r>
              <a:rPr lang="hu-HU" dirty="0" smtClean="0"/>
              <a:t>Alapanyag összetétel fokozatos változtatása</a:t>
            </a:r>
          </a:p>
          <a:p>
            <a:r>
              <a:rPr lang="hu-HU" dirty="0" smtClean="0"/>
              <a:t>Rothasztást gátló anyagok kizárása</a:t>
            </a:r>
          </a:p>
          <a:p>
            <a:r>
              <a:rPr lang="hu-HU" dirty="0" smtClean="0"/>
              <a:t>Hőmérséklet pontos tartása (fűtés melegvíz-hőcserélőn)</a:t>
            </a:r>
          </a:p>
          <a:p>
            <a:r>
              <a:rPr lang="hu-HU" dirty="0" smtClean="0"/>
              <a:t>Tartózkodási idő biztosítása (elegendő térfogat)</a:t>
            </a:r>
          </a:p>
          <a:p>
            <a:r>
              <a:rPr lang="hu-HU" dirty="0" smtClean="0"/>
              <a:t>Keverés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096" y="2018644"/>
            <a:ext cx="5110193" cy="340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0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Keverés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hu-HU" dirty="0" smtClean="0"/>
              <a:t>Naponta 3-6-szor, 1-3 óra időtartamon át</a:t>
            </a:r>
          </a:p>
          <a:p>
            <a:r>
              <a:rPr lang="hu-HU" dirty="0" smtClean="0"/>
              <a:t>Gázzal, mechanikai úton vagy </a:t>
            </a:r>
            <a:r>
              <a:rPr lang="hu-HU" dirty="0" smtClean="0"/>
              <a:t>külső </a:t>
            </a:r>
            <a:r>
              <a:rPr lang="hu-HU" dirty="0" smtClean="0"/>
              <a:t>szivattyúval történő mozgatás</a:t>
            </a:r>
            <a:endParaRPr lang="hu-HU" dirty="0" smtClean="0"/>
          </a:p>
          <a:p>
            <a:r>
              <a:rPr lang="hu-HU" dirty="0" smtClean="0"/>
              <a:t>A mikroorganizmusok a tápanyagokkal kapcsolatba kerüljenek</a:t>
            </a:r>
          </a:p>
          <a:p>
            <a:r>
              <a:rPr lang="hu-HU" dirty="0" smtClean="0"/>
              <a:t>A teljes térfogat hasznosítható legyen</a:t>
            </a:r>
          </a:p>
          <a:p>
            <a:r>
              <a:rPr lang="hu-HU" dirty="0" smtClean="0"/>
              <a:t>Az iszap tápanyagtartalmát homogenizálni kell</a:t>
            </a:r>
          </a:p>
          <a:p>
            <a:r>
              <a:rPr lang="hu-HU" dirty="0" smtClean="0"/>
              <a:t>A melléktermékek a keverés miatt hígulnak</a:t>
            </a:r>
          </a:p>
          <a:p>
            <a:r>
              <a:rPr lang="hu-HU" dirty="0" smtClean="0"/>
              <a:t>Jó pH szabályozást biztosít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1677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3825" cy="1596177"/>
          </a:xfrm>
        </p:spPr>
        <p:txBody>
          <a:bodyPr/>
          <a:lstStyle/>
          <a:p>
            <a:r>
              <a:rPr lang="hu-HU" dirty="0"/>
              <a:t>Biogáz alapú energiatermelés 2006 (</a:t>
            </a:r>
            <a:r>
              <a:rPr lang="hu-HU" dirty="0" err="1" smtClean="0"/>
              <a:t>GW</a:t>
            </a:r>
            <a:r>
              <a:rPr lang="hu-HU" cap="none" dirty="0" err="1" smtClean="0"/>
              <a:t>h</a:t>
            </a:r>
            <a:r>
              <a:rPr lang="hu-HU" cap="none" dirty="0" smtClean="0"/>
              <a:t>)</a:t>
            </a:r>
            <a:endParaRPr lang="hu-HU" dirty="0"/>
          </a:p>
        </p:txBody>
      </p:sp>
      <p:graphicFrame>
        <p:nvGraphicFramePr>
          <p:cNvPr id="6" name="Tartalom helye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89456097"/>
              </p:ext>
            </p:extLst>
          </p:nvPr>
        </p:nvGraphicFramePr>
        <p:xfrm>
          <a:off x="259080" y="2407759"/>
          <a:ext cx="11658600" cy="3680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31720"/>
                <a:gridCol w="2331720"/>
                <a:gridCol w="2331720"/>
                <a:gridCol w="2331720"/>
                <a:gridCol w="2331720"/>
              </a:tblGrid>
              <a:tr h="525800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1800" dirty="0">
                          <a:effectLst/>
                        </a:rPr>
                        <a:t>Állam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 dirty="0">
                          <a:effectLst/>
                        </a:rPr>
                        <a:t>Összesen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 dirty="0">
                          <a:effectLst/>
                        </a:rPr>
                        <a:t>Depóniagáz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>
                          <a:effectLst/>
                        </a:rPr>
                        <a:t>Szennyvíz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>
                          <a:effectLst/>
                        </a:rPr>
                        <a:t>Egyéb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</a:tr>
              <a:tr h="525800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1800" u="none" strike="noStrike" dirty="0">
                          <a:effectLst/>
                        </a:rPr>
                        <a:t>Németország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>
                          <a:effectLst/>
                        </a:rPr>
                        <a:t>22 370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 dirty="0">
                          <a:effectLst/>
                        </a:rPr>
                        <a:t>6 670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>
                          <a:effectLst/>
                        </a:rPr>
                        <a:t>4 300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>
                          <a:effectLst/>
                        </a:rPr>
                        <a:t>11 400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</a:tr>
              <a:tr h="525800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1800" u="none" strike="noStrike" dirty="0">
                          <a:effectLst/>
                        </a:rPr>
                        <a:t>UK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>
                          <a:effectLst/>
                        </a:rPr>
                        <a:t>19 720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 dirty="0">
                          <a:effectLst/>
                        </a:rPr>
                        <a:t>17 620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>
                          <a:effectLst/>
                        </a:rPr>
                        <a:t>2 100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>
                          <a:effectLst/>
                        </a:rPr>
                        <a:t>0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</a:tr>
              <a:tr h="525800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1800" u="none" strike="noStrike" dirty="0">
                          <a:effectLst/>
                        </a:rPr>
                        <a:t>Olaszország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>
                          <a:effectLst/>
                        </a:rPr>
                        <a:t>4 110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>
                          <a:effectLst/>
                        </a:rPr>
                        <a:t>3 610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 dirty="0">
                          <a:effectLst/>
                        </a:rPr>
                        <a:t>10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>
                          <a:effectLst/>
                        </a:rPr>
                        <a:t>490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</a:tr>
              <a:tr h="525800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1800" u="none" strike="noStrike" dirty="0">
                          <a:effectLst/>
                        </a:rPr>
                        <a:t>Spanyolország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>
                          <a:effectLst/>
                        </a:rPr>
                        <a:t>3 890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>
                          <a:effectLst/>
                        </a:rPr>
                        <a:t>2 930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 dirty="0">
                          <a:effectLst/>
                        </a:rPr>
                        <a:t>660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 dirty="0">
                          <a:effectLst/>
                        </a:rPr>
                        <a:t>300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</a:tr>
              <a:tr h="525800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1800" u="none" strike="noStrike" dirty="0">
                          <a:effectLst/>
                        </a:rPr>
                        <a:t>Franciaország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>
                          <a:effectLst/>
                        </a:rPr>
                        <a:t>2 640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>
                          <a:effectLst/>
                        </a:rPr>
                        <a:t>1 720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>
                          <a:effectLst/>
                        </a:rPr>
                        <a:t>870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 dirty="0">
                          <a:effectLst/>
                        </a:rPr>
                        <a:t>50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</a:tr>
              <a:tr h="525800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1800" u="none" dirty="0">
                          <a:effectLst/>
                        </a:rPr>
                        <a:t>Magyarország</a:t>
                      </a:r>
                      <a:endParaRPr lang="hu-HU" sz="20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 dirty="0" smtClean="0">
                          <a:effectLst/>
                        </a:rPr>
                        <a:t>130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>
                          <a:effectLst/>
                        </a:rPr>
                        <a:t>0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>
                          <a:effectLst/>
                        </a:rPr>
                        <a:t>90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hu-HU" sz="2000" dirty="0">
                          <a:effectLst/>
                        </a:rPr>
                        <a:t>40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197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Fejlesztési irányok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hu-HU" dirty="0" err="1" smtClean="0"/>
              <a:t>Biometán</a:t>
            </a:r>
            <a:r>
              <a:rPr lang="hu-HU" dirty="0" smtClean="0"/>
              <a:t> hasznosítás, üzemanyagként, nagy nyomású tartályok</a:t>
            </a:r>
          </a:p>
          <a:p>
            <a:r>
              <a:rPr lang="hu-HU" dirty="0" smtClean="0"/>
              <a:t>CO</a:t>
            </a:r>
            <a:r>
              <a:rPr lang="hu-HU" baseline="-25000" dirty="0" smtClean="0"/>
              <a:t>2</a:t>
            </a:r>
            <a:r>
              <a:rPr lang="hu-HU" dirty="0" smtClean="0"/>
              <a:t> hasznosítása és nem kimosása!</a:t>
            </a:r>
          </a:p>
          <a:p>
            <a:r>
              <a:rPr lang="hu-HU" dirty="0" smtClean="0"/>
              <a:t>Gyakorlatilag eljutott a technológiai a végső határáig </a:t>
            </a:r>
          </a:p>
          <a:p>
            <a:r>
              <a:rPr lang="hu-HU" dirty="0" smtClean="0"/>
              <a:t>Nem a biológiai részével foglalkoznak, hanem a gépészeti részével, ezért nincs számottevő előre lépés </a:t>
            </a:r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3436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Biometán</a:t>
            </a:r>
            <a:r>
              <a:rPr lang="hu-HU" dirty="0" smtClean="0"/>
              <a:t> előállítás </a:t>
            </a:r>
            <a:endParaRPr lang="hu-HU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476" y="2366963"/>
            <a:ext cx="5623048" cy="342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14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rothasztás költségei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hu-HU" dirty="0" smtClean="0"/>
              <a:t>Beruházási költség magas, </a:t>
            </a:r>
            <a:r>
              <a:rPr lang="hu-HU" dirty="0" err="1" smtClean="0"/>
              <a:t>magas</a:t>
            </a:r>
            <a:r>
              <a:rPr lang="hu-HU" dirty="0" smtClean="0"/>
              <a:t> amortizációs költség </a:t>
            </a:r>
          </a:p>
          <a:p>
            <a:r>
              <a:rPr lang="hu-HU" dirty="0" smtClean="0"/>
              <a:t>Folyamatos tápanyag ellátás</a:t>
            </a:r>
          </a:p>
          <a:p>
            <a:r>
              <a:rPr lang="hu-HU" dirty="0" err="1" smtClean="0"/>
              <a:t>Hőellátása</a:t>
            </a:r>
            <a:r>
              <a:rPr lang="hu-HU" dirty="0" smtClean="0"/>
              <a:t> a rendszernek – elektromos áram igény </a:t>
            </a:r>
          </a:p>
          <a:p>
            <a:r>
              <a:rPr lang="hu-HU" dirty="0" smtClean="0"/>
              <a:t>Keverés biztosítása  - 10-20 W/</a:t>
            </a:r>
            <a:r>
              <a:rPr lang="hu-HU" cap="none" dirty="0" smtClean="0"/>
              <a:t>m</a:t>
            </a:r>
            <a:r>
              <a:rPr lang="hu-HU" cap="none" baseline="30000" dirty="0" smtClean="0"/>
              <a:t>3</a:t>
            </a:r>
          </a:p>
          <a:p>
            <a:r>
              <a:rPr lang="hu-HU" dirty="0" smtClean="0"/>
              <a:t>Melléktermékek kezelése: </a:t>
            </a:r>
          </a:p>
          <a:p>
            <a:pPr lvl="1"/>
            <a:r>
              <a:rPr lang="hu-HU" dirty="0" smtClean="0"/>
              <a:t>Kikerülő iszap elhelyezése </a:t>
            </a:r>
          </a:p>
          <a:p>
            <a:pPr lvl="1"/>
            <a:r>
              <a:rPr lang="hu-HU" dirty="0" err="1" smtClean="0"/>
              <a:t>Csurgalék</a:t>
            </a:r>
            <a:r>
              <a:rPr lang="hu-HU" dirty="0" smtClean="0"/>
              <a:t> vizek kezelése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5508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Törvényi szabályozások, előírások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4338508"/>
          </a:xfrm>
        </p:spPr>
        <p:txBody>
          <a:bodyPr>
            <a:normAutofit fontScale="92500" lnSpcReduction="20000"/>
          </a:bodyPr>
          <a:lstStyle/>
          <a:p>
            <a:r>
              <a:rPr lang="hu-HU" dirty="0" smtClean="0"/>
              <a:t>Környezetvédelmi engedély</a:t>
            </a:r>
          </a:p>
          <a:p>
            <a:r>
              <a:rPr lang="hu-HU" dirty="0" smtClean="0"/>
              <a:t>Építési engedély</a:t>
            </a:r>
          </a:p>
          <a:p>
            <a:r>
              <a:rPr lang="hu-HU" dirty="0" smtClean="0"/>
              <a:t>II. 260/2006. (XII. 20.) Kormányrendelet a Magyar Kereskedelmi engedélyezési Hivatal</a:t>
            </a:r>
          </a:p>
          <a:p>
            <a:pPr lvl="0"/>
            <a:r>
              <a:rPr lang="hu-HU" dirty="0"/>
              <a:t>2007. évi LXXXVI. Törvény a villamos energiáról XIV. Fejezet VILLAMOSENERGIA-IPARI ÉPÍTÉSÜGYI HATÓSÁGI ENGEDÉLYEZÉSI ELJÁRÁSA</a:t>
            </a:r>
          </a:p>
          <a:p>
            <a:pPr lvl="0"/>
            <a:r>
              <a:rPr lang="hu-HU" dirty="0"/>
              <a:t>Vezetékjogi engedély</a:t>
            </a:r>
          </a:p>
          <a:p>
            <a:pPr lvl="0"/>
            <a:r>
              <a:rPr lang="hu-HU" dirty="0" err="1" smtClean="0"/>
              <a:t>Kiserőművi</a:t>
            </a:r>
            <a:r>
              <a:rPr lang="hu-HU" dirty="0" smtClean="0"/>
              <a:t> </a:t>
            </a:r>
            <a:r>
              <a:rPr lang="hu-HU" dirty="0"/>
              <a:t>összevont </a:t>
            </a:r>
            <a:r>
              <a:rPr lang="hu-HU" dirty="0" smtClean="0"/>
              <a:t>engedély</a:t>
            </a:r>
          </a:p>
          <a:p>
            <a:pPr lvl="0"/>
            <a:endParaRPr lang="hu-HU" dirty="0"/>
          </a:p>
          <a:p>
            <a:pPr marL="0" lvl="0" indent="0">
              <a:buNone/>
            </a:pPr>
            <a:r>
              <a:rPr lang="hu-HU" sz="1600" dirty="0"/>
              <a:t>Az engedély, illetve jóváhagyás iránti kérelmet a 2007. évi LXXXVI. villamos energiáról szóló törvényben (VET), és a nevezett törvény egyes rendelkezéseinek végrehajtásáról szóló 273/2007. (X. 19.) Korm. rendeletben (Vhr.) meghatározottak szerint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6744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75" y="8917"/>
            <a:ext cx="10364451" cy="1596177"/>
          </a:xfrm>
        </p:spPr>
        <p:txBody>
          <a:bodyPr/>
          <a:lstStyle/>
          <a:p>
            <a:r>
              <a:rPr lang="hu-HU" dirty="0" smtClean="0"/>
              <a:t>Környezetvédelmi engedély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913774" y="1254572"/>
            <a:ext cx="10363826" cy="5603428"/>
          </a:xfrm>
        </p:spPr>
        <p:txBody>
          <a:bodyPr/>
          <a:lstStyle/>
          <a:p>
            <a:r>
              <a:rPr lang="hu-HU" sz="1800" dirty="0" smtClean="0"/>
              <a:t>Jelentős környezeti hatással rendelkező tevékenység esetén</a:t>
            </a:r>
          </a:p>
          <a:p>
            <a:r>
              <a:rPr lang="hu-HU" sz="1800" dirty="0" smtClean="0"/>
              <a:t>Környezetvédelmi hatástanulmány</a:t>
            </a:r>
          </a:p>
          <a:p>
            <a:r>
              <a:rPr lang="hu-HU" sz="1800" dirty="0" smtClean="0"/>
              <a:t>Környezetvédelmi hatás vizsgálati eljárás</a:t>
            </a:r>
          </a:p>
          <a:p>
            <a:r>
              <a:rPr lang="hu-HU" sz="1800" dirty="0" smtClean="0"/>
              <a:t>Az Országos Környezetvédelmi és Természetvédelmi Főfelügyelőség adja ki</a:t>
            </a:r>
          </a:p>
          <a:p>
            <a:r>
              <a:rPr lang="hu-HU" sz="1800" dirty="0" smtClean="0"/>
              <a:t>Tartalma: </a:t>
            </a:r>
          </a:p>
          <a:p>
            <a:pPr lvl="1"/>
            <a:r>
              <a:rPr lang="hu-HU" sz="1400" dirty="0" smtClean="0"/>
              <a:t>Engedélyes megnevezése, címe, fontosabb adatai</a:t>
            </a:r>
          </a:p>
          <a:p>
            <a:pPr lvl="1"/>
            <a:r>
              <a:rPr lang="hu-HU" sz="1400" dirty="0" smtClean="0"/>
              <a:t>Tervezett tevékenység helye, leírása</a:t>
            </a:r>
          </a:p>
          <a:p>
            <a:pPr lvl="1"/>
            <a:r>
              <a:rPr lang="hu-HU" sz="1400" dirty="0" smtClean="0"/>
              <a:t>Az engedély érvényességi ideje</a:t>
            </a:r>
          </a:p>
          <a:p>
            <a:pPr lvl="1"/>
            <a:r>
              <a:rPr lang="hu-HU" sz="1400" dirty="0" smtClean="0"/>
              <a:t>Környezetvédelmi előírásokat (minden környezeti elemre)</a:t>
            </a:r>
          </a:p>
          <a:p>
            <a:pPr lvl="1"/>
            <a:r>
              <a:rPr lang="hu-HU" sz="1400" dirty="0" smtClean="0"/>
              <a:t>A rendszeres környezetvédelmi ellenőrző és mérő rendszer kialakítása</a:t>
            </a:r>
          </a:p>
          <a:p>
            <a:pPr lvl="1"/>
            <a:r>
              <a:rPr lang="hu-HU" sz="1400" dirty="0" smtClean="0"/>
              <a:t>Jogszabályi feltételek esetén az egyes határértékeket</a:t>
            </a:r>
          </a:p>
          <a:p>
            <a:pPr lvl="1"/>
            <a:r>
              <a:rPr lang="hu-HU" sz="1400" dirty="0" smtClean="0"/>
              <a:t>Szakhatósági állásfoglalásokat</a:t>
            </a:r>
          </a:p>
          <a:p>
            <a:pPr lvl="1"/>
            <a:r>
              <a:rPr lang="hu-HU" sz="1400" dirty="0" smtClean="0"/>
              <a:t>Egyéb előírások, jogkövetkezmények</a:t>
            </a:r>
          </a:p>
          <a:p>
            <a:pPr lvl="1"/>
            <a:r>
              <a:rPr lang="hu-HU" sz="1400" dirty="0" smtClean="0"/>
              <a:t>Esetlegesen szükséges további engedélyek megszerzésére való kötelezettséget</a:t>
            </a:r>
          </a:p>
          <a:p>
            <a:pPr lvl="1"/>
            <a:r>
              <a:rPr lang="hu-HU" sz="1400" dirty="0" smtClean="0"/>
              <a:t>indoklás</a:t>
            </a:r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377882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Építési engedély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smtClean="0"/>
              <a:t>Kérelem benyújtása adatlap alapján</a:t>
            </a:r>
          </a:p>
          <a:p>
            <a:r>
              <a:rPr lang="hu-HU" dirty="0" smtClean="0"/>
              <a:t>Helyszíni bejárás és szemle</a:t>
            </a:r>
          </a:p>
          <a:p>
            <a:r>
              <a:rPr lang="hu-HU" dirty="0" smtClean="0"/>
              <a:t>Döntés</a:t>
            </a:r>
          </a:p>
          <a:p>
            <a:r>
              <a:rPr lang="hu-HU" dirty="0" smtClean="0"/>
              <a:t>Döntés közlése</a:t>
            </a:r>
          </a:p>
          <a:p>
            <a:r>
              <a:rPr lang="hu-HU" dirty="0" smtClean="0"/>
              <a:t>(Tűzvédelmi rendelkezések)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Minden építmény, amely 3 m belmagasságnál nagyobb, 50 m</a:t>
            </a:r>
            <a:r>
              <a:rPr lang="hu-HU" baseline="50000" dirty="0" smtClean="0"/>
              <a:t>3</a:t>
            </a:r>
            <a:r>
              <a:rPr lang="hu-HU" dirty="0" smtClean="0"/>
              <a:t> térfogatnál nagyobb, alappal rendelkezik </a:t>
            </a:r>
            <a:r>
              <a:rPr lang="hu-HU" dirty="0" smtClean="0">
                <a:sym typeface="Wingdings" panose="05000000000000000000" pitchFamily="2" charset="2"/>
              </a:rPr>
              <a:t> ENGEDÉLYKÖTELES!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8159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Magyar Kereskedelmi Engedélyezési Hivatal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913774" y="2214694"/>
            <a:ext cx="10363826" cy="453662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u-HU" dirty="0" smtClean="0"/>
              <a:t>Az alábbi területeken illetékesen eljárhat, mint hatóság:</a:t>
            </a:r>
          </a:p>
          <a:p>
            <a:pPr lvl="1"/>
            <a:r>
              <a:rPr lang="hu-HU" dirty="0" smtClean="0"/>
              <a:t>Mérésügyi és Műszaki biztonsági Hatóság</a:t>
            </a:r>
          </a:p>
          <a:p>
            <a:pPr marL="914400" lvl="2" indent="0">
              <a:buNone/>
            </a:pPr>
            <a:r>
              <a:rPr lang="hu-HU" sz="1400" dirty="0" smtClean="0"/>
              <a:t>Távhőszolgáltatás műszaki biztonsági hatásköre, nyomástartó berendezések engedélyezése, gáztároló és üzemi berendezéseinek engedélyezése, robbanásveszélyes közegben működő villamos berendezések műszaki biztonsága, hőtermelés- és szolgáltató berendezések engedélyezése, megújuló energiahordozót előállító berendezések </a:t>
            </a:r>
            <a:r>
              <a:rPr lang="hu-HU" sz="1400" dirty="0" smtClean="0"/>
              <a:t>engedélyezése</a:t>
            </a:r>
            <a:r>
              <a:rPr lang="hu-HU" sz="1400" dirty="0" smtClean="0"/>
              <a:t>,</a:t>
            </a:r>
          </a:p>
          <a:p>
            <a:pPr lvl="1"/>
            <a:r>
              <a:rPr lang="hu-HU" dirty="0" smtClean="0"/>
              <a:t>Építésügyi hatóság</a:t>
            </a:r>
          </a:p>
          <a:p>
            <a:pPr marL="914400" lvl="2" indent="0">
              <a:buNone/>
            </a:pPr>
            <a:r>
              <a:rPr lang="hu-HU" sz="1400" dirty="0"/>
              <a:t>50 </a:t>
            </a:r>
            <a:r>
              <a:rPr lang="hu-HU" sz="1400" dirty="0" err="1"/>
              <a:t>kVA-nál</a:t>
            </a:r>
            <a:r>
              <a:rPr lang="hu-HU" sz="1400" dirty="0"/>
              <a:t> nagyobb névleges teljesítőképességű kiserőművet ellátó hőtermelési rendeltetésű berendezés védelmét vagy a 0,5 MW-nál nagyobb </a:t>
            </a:r>
            <a:r>
              <a:rPr lang="hu-HU" sz="1400" dirty="0" err="1" smtClean="0"/>
              <a:t>hőteljesítményű</a:t>
            </a:r>
            <a:r>
              <a:rPr lang="hu-HU" sz="1400" dirty="0" smtClean="0"/>
              <a:t> </a:t>
            </a:r>
            <a:r>
              <a:rPr lang="hu-HU" sz="1400" dirty="0"/>
              <a:t>hőtermelési és hőszolgáltatási berendezés (ideérve a fűtőművet is) védelmét közvetlenül szolgáló építmény esetén, </a:t>
            </a:r>
            <a:endParaRPr lang="hu-HU" sz="1400" dirty="0" smtClean="0"/>
          </a:p>
          <a:p>
            <a:pPr marL="914400" lvl="2" indent="0">
              <a:buNone/>
            </a:pPr>
            <a:r>
              <a:rPr lang="hu-HU" sz="1400" dirty="0" smtClean="0"/>
              <a:t>a </a:t>
            </a:r>
            <a:r>
              <a:rPr lang="hu-HU" sz="1400" dirty="0"/>
              <a:t>biogáz és komposztáló telep technológiáinak elhelyezését, vagy védelmét közvetlenül szolgáló építmény, az ipari, mezőgazdasági vagy szolgáltatási célú, megújuló energiaforrást átalakító, biogázt, biodízelt, </a:t>
            </a:r>
            <a:r>
              <a:rPr lang="hu-HU" sz="1400" dirty="0" err="1"/>
              <a:t>bioetanolt</a:t>
            </a:r>
            <a:r>
              <a:rPr lang="hu-HU" sz="1400" dirty="0"/>
              <a:t> előállító és tároló építmény, a </a:t>
            </a:r>
            <a:r>
              <a:rPr lang="hu-HU" sz="1400" dirty="0" err="1"/>
              <a:t>villamosmű</a:t>
            </a:r>
            <a:r>
              <a:rPr lang="hu-HU" sz="1400" dirty="0"/>
              <a:t> </a:t>
            </a:r>
            <a:r>
              <a:rPr lang="hu-HU" sz="1400" dirty="0" smtClean="0"/>
              <a:t>kivételével,</a:t>
            </a:r>
          </a:p>
          <a:p>
            <a:pPr marL="914400" lvl="2" indent="0">
              <a:buNone/>
            </a:pPr>
            <a:r>
              <a:rPr lang="hu-HU" sz="1400" dirty="0" err="1"/>
              <a:t>villamosmű</a:t>
            </a:r>
            <a:r>
              <a:rPr lang="hu-HU" sz="1400" dirty="0"/>
              <a:t>, a termelői vezeték, a magánvezeték és a közvetlen vezeték engedélyezésével kapcsolatos hatósági </a:t>
            </a:r>
            <a:r>
              <a:rPr lang="hu-HU" sz="1400" dirty="0" smtClean="0"/>
              <a:t>eljárásokban.</a:t>
            </a:r>
            <a:endParaRPr lang="hu-HU" sz="1400" dirty="0" smtClean="0"/>
          </a:p>
        </p:txBody>
      </p:sp>
    </p:spTree>
    <p:extLst>
      <p:ext uri="{BB962C8B-B14F-4D97-AF65-F5344CB8AC3E}">
        <p14:creationId xmlns:p14="http://schemas.microsoft.com/office/powerpoint/2010/main" val="354382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Villamosenergia-ipar, vezetékjog, kiserőmű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 smtClean="0"/>
              <a:t>Az ilyen típusú engedélyek és eljárások az alábbi esetekben szükségesek:</a:t>
            </a:r>
          </a:p>
          <a:p>
            <a:pPr lvl="1"/>
            <a:r>
              <a:rPr lang="hu-HU" dirty="0" smtClean="0"/>
              <a:t>Termelői-kereskedelmi tevékenység</a:t>
            </a:r>
          </a:p>
          <a:p>
            <a:pPr lvl="1"/>
            <a:r>
              <a:rPr lang="hu-HU" dirty="0" smtClean="0"/>
              <a:t>Erőműként való működés esetén</a:t>
            </a:r>
          </a:p>
          <a:p>
            <a:pPr lvl="1"/>
            <a:r>
              <a:rPr lang="hu-HU" dirty="0" smtClean="0"/>
              <a:t>Lakossági ellátás esetén</a:t>
            </a:r>
          </a:p>
          <a:p>
            <a:pPr lvl="1"/>
            <a:r>
              <a:rPr lang="hu-HU" dirty="0" smtClean="0"/>
              <a:t>Áramtermelés esetén (50</a:t>
            </a:r>
            <a:r>
              <a:rPr lang="hu-HU" cap="none" dirty="0" smtClean="0"/>
              <a:t> </a:t>
            </a:r>
            <a:r>
              <a:rPr lang="hu-HU" cap="none" dirty="0" smtClean="0"/>
              <a:t>k</a:t>
            </a:r>
            <a:r>
              <a:rPr lang="hu-HU" dirty="0" smtClean="0"/>
              <a:t>W </a:t>
            </a:r>
            <a:r>
              <a:rPr lang="hu-HU" dirty="0" smtClean="0"/>
              <a:t>felett</a:t>
            </a:r>
            <a:r>
              <a:rPr lang="hu-HU" dirty="0" smtClean="0"/>
              <a:t>)</a:t>
            </a:r>
          </a:p>
          <a:p>
            <a:pPr lvl="1"/>
            <a:r>
              <a:rPr lang="hu-HU" dirty="0" smtClean="0"/>
              <a:t>Egyetemes szolgáltatás esetén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8384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dirty="0" smtClean="0"/>
              <a:t>Köszönöm a figyelmet!</a:t>
            </a:r>
            <a:endParaRPr lang="hu-HU" b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2586789"/>
          </a:xfrm>
        </p:spPr>
        <p:txBody>
          <a:bodyPr>
            <a:normAutofit/>
          </a:bodyPr>
          <a:lstStyle/>
          <a:p>
            <a:r>
              <a:rPr lang="hu-HU" dirty="0" smtClean="0"/>
              <a:t>Horváth Gábor 9444, Fertőszentmiklós, </a:t>
            </a:r>
            <a:r>
              <a:rPr lang="hu-HU" cap="none" dirty="0" err="1" smtClean="0">
                <a:hlinkClick r:id="rId2"/>
              </a:rPr>
              <a:t>horvathgabor</a:t>
            </a:r>
            <a:r>
              <a:rPr lang="hu-HU" cap="none" dirty="0" smtClean="0">
                <a:hlinkClick r:id="rId2"/>
              </a:rPr>
              <a:t>@</a:t>
            </a:r>
            <a:r>
              <a:rPr lang="hu-HU" cap="none" dirty="0" err="1" smtClean="0">
                <a:hlinkClick r:id="rId2"/>
              </a:rPr>
              <a:t>zoldkorok.hu</a:t>
            </a:r>
            <a:r>
              <a:rPr lang="hu-HU" cap="none" dirty="0" smtClean="0"/>
              <a:t>; </a:t>
            </a:r>
            <a:endParaRPr lang="hu-HU" cap="none" dirty="0" smtClean="0"/>
          </a:p>
          <a:p>
            <a:r>
              <a:rPr lang="hu-HU" dirty="0" smtClean="0"/>
              <a:t>+36 99/544-197; +36 30/986-9067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486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eppecske">
  <a:themeElements>
    <a:clrScheme name="Cseppecske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Cseppecsk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seppecsk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TM03090430[[fn=Sávos]]</Template>
  <TotalTime>7646</TotalTime>
  <Words>1298</Words>
  <Application>Microsoft Office PowerPoint</Application>
  <PresentationFormat>Szélesvásznú</PresentationFormat>
  <Paragraphs>257</Paragraphs>
  <Slides>31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31</vt:i4>
      </vt:variant>
    </vt:vector>
  </HeadingPairs>
  <TitlesOfParts>
    <vt:vector size="37" baseType="lpstr">
      <vt:lpstr>Arial</vt:lpstr>
      <vt:lpstr>Calibri</vt:lpstr>
      <vt:lpstr>Times New Roman</vt:lpstr>
      <vt:lpstr>Tw Cen MT</vt:lpstr>
      <vt:lpstr>Wingdings</vt:lpstr>
      <vt:lpstr>Cseppecske</vt:lpstr>
      <vt:lpstr>Szennyvíz iszap energetikai hasznosítása</vt:lpstr>
      <vt:lpstr>Előadás tematikája</vt:lpstr>
      <vt:lpstr>Bemutatkozás</vt:lpstr>
      <vt:lpstr>A biogáz és hasznosításának története I.</vt:lpstr>
      <vt:lpstr>A biogáz és hasznosításának története II.</vt:lpstr>
      <vt:lpstr>Az Égés alapjai</vt:lpstr>
      <vt:lpstr>A kémiai folyamatok lefolyása</vt:lpstr>
      <vt:lpstr>A kommunális szennyvíztelepekről származó anyagok, és hagyományos tüzelőanyagok jellemzése fűtőérték alapján</vt:lpstr>
      <vt:lpstr>Energiakinyerés módjai</vt:lpstr>
      <vt:lpstr>Iszapszárítás</vt:lpstr>
      <vt:lpstr>Szárított iszap energetikai hasznosítása</vt:lpstr>
      <vt:lpstr>Az anaerob rothasztás jellemzése</vt:lpstr>
      <vt:lpstr>Az élő szervezetekben lefolyó kémiai folyamatok</vt:lpstr>
      <vt:lpstr>Szintrófikus etanol fermentáció</vt:lpstr>
      <vt:lpstr>Anaerob rothasztás fizikai-kémiai alapjai</vt:lpstr>
      <vt:lpstr>Tápanyag összetétele, Hidrogén és Oxigén tartalma a szénhez képest meghatározza a keletkező anyagok összetételét!</vt:lpstr>
      <vt:lpstr>A biogáz összetételének változása az erjesztés különböző szakaszaiban</vt:lpstr>
      <vt:lpstr>Miért alkalmazzuk?</vt:lpstr>
      <vt:lpstr>A rothasztás optimális feltételei</vt:lpstr>
      <vt:lpstr>Rothasztó kialakítása, követelmények</vt:lpstr>
      <vt:lpstr>Keverés</vt:lpstr>
      <vt:lpstr>Biogáz alapú energiatermelés 2006 (GWh)</vt:lpstr>
      <vt:lpstr>Fejlesztési irányok</vt:lpstr>
      <vt:lpstr>Biometán előállítás </vt:lpstr>
      <vt:lpstr>A rothasztás költségei</vt:lpstr>
      <vt:lpstr>Törvényi szabályozások, előírások</vt:lpstr>
      <vt:lpstr>Környezetvédelmi engedély</vt:lpstr>
      <vt:lpstr>Építési engedély</vt:lpstr>
      <vt:lpstr>Magyar Kereskedelmi Engedélyezési Hivatal</vt:lpstr>
      <vt:lpstr>Villamosenergia-ipar, vezetékjog, kiserőmű</vt:lpstr>
      <vt:lpstr>Köszönöm a figyelmet!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TELEPÜLÉSI VÍZGAZDÁLKODÁS - SZENNYVÍZTISZTÍTÓ TELEPEK INTENZIFIKÁLÁSA</dc:title>
  <dc:creator>Horváth Gábor</dc:creator>
  <cp:lastModifiedBy>Horváth Gábor</cp:lastModifiedBy>
  <cp:revision>120</cp:revision>
  <dcterms:created xsi:type="dcterms:W3CDTF">2014-11-04T14:42:54Z</dcterms:created>
  <dcterms:modified xsi:type="dcterms:W3CDTF">2015-03-26T08:03:30Z</dcterms:modified>
</cp:coreProperties>
</file>