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64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79" r:id="rId16"/>
  </p:sldIdLst>
  <p:sldSz cx="9144000" cy="6858000" type="screen4x3"/>
  <p:notesSz cx="6735763" cy="986948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9DAA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74374" autoAdjust="0"/>
  </p:normalViewPr>
  <p:slideViewPr>
    <p:cSldViewPr>
      <p:cViewPr>
        <p:scale>
          <a:sx n="58" d="100"/>
          <a:sy n="58" d="100"/>
        </p:scale>
        <p:origin x="-1500" y="-6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40331E23-E6A9-414A-B2C1-A7DBA482AE0E}" type="datetimeFigureOut">
              <a:rPr lang="hu-HU"/>
              <a:pPr>
                <a:defRPr/>
              </a:pPr>
              <a:t>2016.06.24.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70A1EE2E-8F51-468C-AEE6-3CE2E8F0C59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A896002-9B8D-4932-BCC9-07BF91E26FD0}" type="datetimeFigureOut">
              <a:rPr lang="hu-HU"/>
              <a:pPr>
                <a:defRPr/>
              </a:pPr>
              <a:t>2016.06.24.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3100" y="4687888"/>
            <a:ext cx="5389563" cy="4441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88F0A13-9562-406C-BA52-66EBEA5EC0F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mtClean="0"/>
              <a:t>A Ket. Mellett ágazati törvények is módosultak a bürokráciacsökkentés érdekében.</a:t>
            </a:r>
          </a:p>
          <a:p>
            <a:pPr eaLnBrk="1" hangingPunct="1"/>
            <a:endParaRPr lang="hu-HU" smtClean="0"/>
          </a:p>
          <a:p>
            <a:pPr eaLnBrk="1" hangingPunct="1">
              <a:buFontTx/>
              <a:buChar char="-"/>
            </a:pPr>
            <a:r>
              <a:rPr lang="hu-HU" smtClean="0"/>
              <a:t>A közigazgatási bürokráciacsökkentéssel összefüggő törvénymódosításokról szóló 2015. évi 186. törvény</a:t>
            </a:r>
          </a:p>
          <a:p>
            <a:pPr eaLnBrk="1" hangingPunct="1">
              <a:buFontTx/>
              <a:buChar char="-"/>
            </a:pPr>
            <a:r>
              <a:rPr lang="hu-HU" smtClean="0"/>
              <a:t>441/2015. (XII. 28.) Korm. rendelet a közigazgatási bürokráciacsökkentéssel összefüggő egyes kormányrendeletek módosításáról</a:t>
            </a:r>
          </a:p>
          <a:p>
            <a:pPr eaLnBrk="1" hangingPunct="1">
              <a:buFontTx/>
              <a:buChar char="-"/>
            </a:pPr>
            <a:r>
              <a:rPr lang="hu-HU" smtClean="0"/>
              <a:t>2016. évi 32. törvény (az egyes adminisztratív kötelezettségek megszüntetésével összefüggésben)</a:t>
            </a:r>
          </a:p>
          <a:p>
            <a:pPr eaLnBrk="1" hangingPunct="1">
              <a:buFontTx/>
              <a:buChar char="-"/>
            </a:pPr>
            <a:endParaRPr lang="hu-HU" smtClean="0"/>
          </a:p>
        </p:txBody>
      </p:sp>
      <p:sp>
        <p:nvSpPr>
          <p:cNvPr id="9219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2E65F5-5B40-44BF-ACCF-4E46E0B24D18}" type="slidenum">
              <a:rPr lang="hu-HU" smtClean="0"/>
              <a:pPr/>
              <a:t>1</a:t>
            </a:fld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b="1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mtClean="0"/>
              <a:t>- általános ügyintézési határidő továbbra is 21 nap</a:t>
            </a:r>
          </a:p>
          <a:p>
            <a:pPr eaLnBrk="1" hangingPunct="1"/>
            <a:r>
              <a:rPr lang="hu-HU" smtClean="0"/>
              <a:t>- mindezekbe nem számít bele a Ket. 33. § (3) bekezdésében meghatározott időtartamok</a:t>
            </a:r>
          </a:p>
          <a:p>
            <a:pPr eaLnBrk="1" hangingPunct="1"/>
            <a:r>
              <a:rPr lang="hu-HU" smtClean="0"/>
              <a:t>	(pl. hiánypótlás, jogsegély, szakhatósági megkeresés)</a:t>
            </a:r>
          </a:p>
        </p:txBody>
      </p:sp>
      <p:sp>
        <p:nvSpPr>
          <p:cNvPr id="13315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BDC201-47F1-4295-AAFF-D9564F74F505}" type="slidenum">
              <a:rPr lang="hu-HU" smtClean="0"/>
              <a:pPr/>
              <a:t>3</a:t>
            </a:fld>
            <a:endParaRPr 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mtClean="0"/>
              <a:t>- a három feltételek EGYÜTTES fennállása szükséges</a:t>
            </a:r>
          </a:p>
          <a:p>
            <a:pPr eaLnBrk="1" hangingPunct="1"/>
            <a:endParaRPr lang="hu-HU" smtClean="0"/>
          </a:p>
        </p:txBody>
      </p:sp>
      <p:sp>
        <p:nvSpPr>
          <p:cNvPr id="15363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2616400-2E4C-411B-9BED-D6C3DA21F9BB}" type="slidenum">
              <a:rPr lang="hu-HU" smtClean="0"/>
              <a:pPr/>
              <a:t>4</a:t>
            </a:fld>
            <a:endParaRPr 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mtClean="0"/>
              <a:t>2016. júl. 1.-től újabb változás: A felfüggesztő döntést megelőzően hozott függő hatályú döntéshez joghatás nem kapcsolódik.</a:t>
            </a:r>
          </a:p>
        </p:txBody>
      </p:sp>
      <p:sp>
        <p:nvSpPr>
          <p:cNvPr id="17411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5F64E3-4234-4A8B-A516-1FE3A0815F6A}" type="slidenum">
              <a:rPr lang="hu-HU" smtClean="0"/>
              <a:pPr/>
              <a:t>5</a:t>
            </a:fld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/>
          </a:p>
        </p:txBody>
      </p:sp>
      <p:sp>
        <p:nvSpPr>
          <p:cNvPr id="19459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B61D2C0-3EFF-444E-ADB5-C290464F3476}" type="slidenum">
              <a:rPr lang="hu-HU" smtClean="0"/>
              <a:pPr/>
              <a:t>6</a:t>
            </a:fld>
            <a:endParaRPr lang="hu-H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mtClean="0"/>
              <a:t>- Milyen eljárások érintettek?</a:t>
            </a:r>
          </a:p>
          <a:p>
            <a:pPr eaLnBrk="1" hangingPunct="1"/>
            <a:r>
              <a:rPr lang="hu-HU" smtClean="0"/>
              <a:t>	pl. EV</a:t>
            </a:r>
          </a:p>
          <a:p>
            <a:pPr eaLnBrk="1" hangingPunct="1"/>
            <a:r>
              <a:rPr lang="hu-HU" smtClean="0"/>
              <a:t>	EKHE fv.</a:t>
            </a:r>
          </a:p>
          <a:p>
            <a:pPr eaLnBrk="1" hangingPunct="1"/>
            <a:r>
              <a:rPr lang="hu-HU" smtClean="0"/>
              <a:t>	leng</a:t>
            </a:r>
          </a:p>
          <a:p>
            <a:pPr eaLnBrk="1" hangingPunct="1"/>
            <a:r>
              <a:rPr lang="hu-HU" smtClean="0"/>
              <a:t>	hullgazd</a:t>
            </a:r>
          </a:p>
          <a:p>
            <a:pPr eaLnBrk="1" hangingPunct="1"/>
            <a:r>
              <a:rPr lang="hu-HU" smtClean="0"/>
              <a:t>	zaj</a:t>
            </a:r>
          </a:p>
          <a:p>
            <a:pPr eaLnBrk="1" hangingPunct="1"/>
            <a:endParaRPr lang="hu-HU" smtClean="0"/>
          </a:p>
          <a:p>
            <a:pPr eaLnBrk="1" hangingPunct="1"/>
            <a:r>
              <a:rPr lang="hu-HU" smtClean="0"/>
              <a:t>- 2 hónap = naptári napban meghatározásra kerül</a:t>
            </a:r>
          </a:p>
          <a:p>
            <a:pPr eaLnBrk="1" hangingPunct="1"/>
            <a:r>
              <a:rPr lang="hu-HU" smtClean="0"/>
              <a:t> SEMMI nem szakítja meg (pl. hp sem)</a:t>
            </a:r>
          </a:p>
          <a:p>
            <a:pPr eaLnBrk="1" hangingPunct="1"/>
            <a:endParaRPr lang="hu-HU" smtClean="0"/>
          </a:p>
          <a:p>
            <a:pPr eaLnBrk="1" hangingPunct="1"/>
            <a:endParaRPr lang="hu-HU" smtClean="0"/>
          </a:p>
          <a:p>
            <a:pPr eaLnBrk="1" hangingPunct="1"/>
            <a:r>
              <a:rPr lang="hu-HU" smtClean="0"/>
              <a:t>- Ezért kiemelten fontos a tartalmilag hiánytalan dokumentáció.</a:t>
            </a:r>
          </a:p>
          <a:p>
            <a:pPr eaLnBrk="1" hangingPunct="1"/>
            <a:endParaRPr lang="hu-HU" smtClean="0"/>
          </a:p>
        </p:txBody>
      </p:sp>
      <p:sp>
        <p:nvSpPr>
          <p:cNvPr id="21507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AAE34A-8CA9-4750-9FD1-6B9BA69F9C13}" type="slidenum">
              <a:rPr lang="hu-HU" smtClean="0"/>
              <a:pPr/>
              <a:t>7</a:t>
            </a:fld>
            <a:endParaRPr lang="hu-H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hu-HU" dirty="0" smtClean="0"/>
              <a:t>felfüggesztés lehetősége:</a:t>
            </a:r>
          </a:p>
          <a:p>
            <a:pPr marL="171450" indent="-171450" eaLnBrk="1" hangingPunct="1">
              <a:buFontTx/>
              <a:buChar char="-"/>
              <a:defRPr/>
            </a:pPr>
            <a:endParaRPr lang="hu-HU" dirty="0" smtClean="0"/>
          </a:p>
          <a:p>
            <a:pPr eaLnBrk="1" hangingPunct="1">
              <a:defRPr/>
            </a:pPr>
            <a:r>
              <a:rPr lang="hu-HU" dirty="0" smtClean="0"/>
              <a:t>természetvédelmi törvény: </a:t>
            </a:r>
          </a:p>
          <a:p>
            <a:pPr eaLnBrk="1" hangingPunct="1">
              <a:defRPr/>
            </a:pPr>
            <a:r>
              <a:rPr lang="hu-HU" dirty="0" smtClean="0"/>
              <a:t>A védett, fokozottan védett területet, a védett, fokozottan védett fajokat, valamint azok élőhelyét, továbbá</a:t>
            </a:r>
          </a:p>
          <a:p>
            <a:pPr eaLnBrk="1" hangingPunct="1">
              <a:defRPr/>
            </a:pPr>
            <a:r>
              <a:rPr lang="hu-HU" dirty="0" err="1" smtClean="0"/>
              <a:t>Natura</a:t>
            </a:r>
            <a:r>
              <a:rPr lang="hu-HU" dirty="0" smtClean="0"/>
              <a:t> 2000 területet, vagy a közösségi jelentőségű fajokat, </a:t>
            </a:r>
            <a:r>
              <a:rPr lang="hu-HU" dirty="0" err="1" smtClean="0"/>
              <a:t>élőhelytípusokat</a:t>
            </a:r>
            <a:r>
              <a:rPr lang="hu-HU" dirty="0" smtClean="0"/>
              <a:t> érintő hatósági eljárások során</a:t>
            </a:r>
          </a:p>
          <a:p>
            <a:pPr eaLnBrk="1" hangingPunct="1">
              <a:defRPr/>
            </a:pPr>
            <a:r>
              <a:rPr lang="hu-HU" dirty="0" smtClean="0"/>
              <a:t>az ügyben eljáró hatóság különös indokolást érdemlő esetben az eljárást felfüggesztheti.”</a:t>
            </a:r>
          </a:p>
          <a:p>
            <a:pPr eaLnBrk="1" hangingPunct="1">
              <a:defRPr/>
            </a:pPr>
            <a:endParaRPr lang="hu-HU" dirty="0" smtClean="0"/>
          </a:p>
          <a:p>
            <a:pPr eaLnBrk="1" hangingPunct="1">
              <a:defRPr/>
            </a:pPr>
            <a:r>
              <a:rPr lang="hu-HU" dirty="0" smtClean="0"/>
              <a:t>KV engedély, EKHE megszerzéséig a más jogszabály által meghatározott létesítési (építési), illetve működési (használatbavételi) engedélyezési eljárást fel kell függeszteni</a:t>
            </a:r>
          </a:p>
          <a:p>
            <a:pPr eaLnBrk="1" hangingPunct="1">
              <a:defRPr/>
            </a:pPr>
            <a:endParaRPr lang="hu-HU" dirty="0"/>
          </a:p>
        </p:txBody>
      </p:sp>
      <p:sp>
        <p:nvSpPr>
          <p:cNvPr id="23555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4EC647-4A85-4FB0-B178-2DF85D938D57}" type="slidenum">
              <a:rPr lang="hu-HU" smtClean="0"/>
              <a:pPr/>
              <a:t>8</a:t>
            </a:fld>
            <a:endParaRPr lang="hu-H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/>
          </a:p>
        </p:txBody>
      </p:sp>
      <p:sp>
        <p:nvSpPr>
          <p:cNvPr id="25603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D632C54-7C84-45AA-88C7-191AD2013BDC}" type="slidenum">
              <a:rPr lang="hu-HU" smtClean="0"/>
              <a:pPr/>
              <a:t>9</a:t>
            </a:fld>
            <a:endParaRPr lang="hu-H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/>
          </a:p>
        </p:txBody>
      </p:sp>
      <p:sp>
        <p:nvSpPr>
          <p:cNvPr id="27651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8AF91B-6D9B-43EB-A105-1A66D16177B1}" type="slidenum">
              <a:rPr lang="hu-HU" smtClean="0"/>
              <a:pPr/>
              <a:t>10</a:t>
            </a:fld>
            <a:endParaRPr lang="hu-H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/>
          </a:p>
        </p:txBody>
      </p:sp>
      <p:sp>
        <p:nvSpPr>
          <p:cNvPr id="29699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5C5658-28BB-4FBA-87D2-4EF4F610D423}" type="slidenum">
              <a:rPr lang="hu-HU" smtClean="0"/>
              <a:pPr/>
              <a:t>11</a:t>
            </a:fld>
            <a:endParaRPr lang="hu-H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hu-HU" sz="1000" smtClean="0"/>
          </a:p>
        </p:txBody>
      </p:sp>
      <p:sp>
        <p:nvSpPr>
          <p:cNvPr id="31747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2B7EB3-1570-44FB-806B-C1F45695E7A3}" type="slidenum">
              <a:rPr lang="hu-HU" smtClean="0"/>
              <a:pPr/>
              <a:t>12</a:t>
            </a:fld>
            <a:endParaRPr lang="hu-H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endParaRPr lang="hu-HU" sz="1100" smtClean="0"/>
          </a:p>
        </p:txBody>
      </p:sp>
      <p:sp>
        <p:nvSpPr>
          <p:cNvPr id="33795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E41E5E-0A9E-4166-8FF9-B735D03568E5}" type="slidenum">
              <a:rPr lang="hu-HU" smtClean="0"/>
              <a:pPr/>
              <a:t>13</a:t>
            </a:fld>
            <a:endParaRPr lang="hu-H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smtClean="0"/>
              <a:t>- ügyfélfogadás: </a:t>
            </a:r>
          </a:p>
          <a:p>
            <a:pPr eaLnBrk="1" hangingPunct="1"/>
            <a:r>
              <a:rPr lang="hu-HU" smtClean="0"/>
              <a:t>H: 8:30-12</a:t>
            </a:r>
          </a:p>
          <a:p>
            <a:pPr eaLnBrk="1" hangingPunct="1"/>
            <a:r>
              <a:rPr lang="hu-HU" smtClean="0"/>
              <a:t>Sze: 8:30-12 és 13-16</a:t>
            </a:r>
          </a:p>
          <a:p>
            <a:pPr eaLnBrk="1" hangingPunct="1"/>
            <a:r>
              <a:rPr lang="hu-HU" smtClean="0"/>
              <a:t>P: 8:30-12</a:t>
            </a:r>
          </a:p>
          <a:p>
            <a:pPr eaLnBrk="1" hangingPunct="1"/>
            <a:endParaRPr lang="hu-HU" smtClean="0"/>
          </a:p>
          <a:p>
            <a:pPr eaLnBrk="1" hangingPunct="1"/>
            <a:r>
              <a:rPr lang="hu-HU" smtClean="0"/>
              <a:t>-  konzultáció folyamatban levő eljárás hiányában díjköteles (6000 Ft/óra/ügyintéző)</a:t>
            </a:r>
          </a:p>
          <a:p>
            <a:pPr eaLnBrk="1" hangingPunct="1"/>
            <a:endParaRPr lang="hu-HU" smtClean="0"/>
          </a:p>
        </p:txBody>
      </p:sp>
      <p:sp>
        <p:nvSpPr>
          <p:cNvPr id="35843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E0B676A-E022-40D9-A6C6-A8CC7926D377}" type="slidenum">
              <a:rPr lang="hu-HU" smtClean="0"/>
              <a:pPr/>
              <a:t>14</a:t>
            </a:fld>
            <a:endParaRPr lang="hu-H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Diakép hely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Jegyzetek hely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hu-HU" smtClean="0"/>
          </a:p>
        </p:txBody>
      </p:sp>
      <p:sp>
        <p:nvSpPr>
          <p:cNvPr id="37891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23D2D6-C501-49AA-AE1B-F5E3C6F345F8}" type="slidenum">
              <a:rPr lang="hu-HU" smtClean="0"/>
              <a:pPr/>
              <a:t>15</a:t>
            </a:fld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gyenes összekötő 5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Cím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8" name="Dátum helye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Élőláb helye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1" name="Dia számának helye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D5C12-6955-4338-9E7A-6B43B2CCFE0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gyenes összekötő 5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" name="Cím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7" name="Tartalom helye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Élőláb hely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Dia számának helye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5E43E-AF8F-4FAB-B259-09FE3F3C4F7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gyenes összekötő 3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zöveg hely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" name="Dátum hely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1" name="Élőláb hely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2" name="Dia számának hely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10C31-0CCE-43BD-B72E-26D8377DAB7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gyenes összekötő 4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gyenes összekötő 5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Cím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26" name="Szöveg hely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artalom helye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9" name="Dátum hely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Élőláb hely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1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B1763-CD94-4149-B25A-A3A64E6BC98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zöveg helye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" name="Cím hely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4" name="Dátum helye 24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5" name="Élőláb helye 28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" name="Dia számának helye 6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EAF9E5F-8C7A-401E-AA94-4EAD7F9EAA8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Arial" charset="0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2500" y="1125538"/>
            <a:ext cx="2212975" cy="2286000"/>
          </a:xfrm>
          <a:prstGeom prst="rect">
            <a:avLst/>
          </a:prstGeom>
          <a:solidFill>
            <a:srgbClr val="F9DAAD">
              <a:alpha val="0"/>
            </a:srgbClr>
          </a:solidFill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03212" y="3450061"/>
            <a:ext cx="8458201" cy="122237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u-HU" dirty="0" err="1" smtClean="0">
                <a:latin typeface="Arial Black" pitchFamily="34" charset="0"/>
              </a:rPr>
              <a:t>Győr-moson-sopron</a:t>
            </a:r>
            <a:r>
              <a:rPr lang="hu-HU" dirty="0" smtClean="0">
                <a:latin typeface="Arial Black" pitchFamily="34" charset="0"/>
              </a:rPr>
              <a:t> megyei kormányhivatal</a:t>
            </a:r>
            <a:endParaRPr lang="hu-HU" dirty="0">
              <a:latin typeface="Arial Black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69888" y="5903913"/>
            <a:ext cx="8458200" cy="914400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defRPr/>
            </a:pPr>
            <a:r>
              <a:rPr lang="hu-HU" sz="1800" b="1" dirty="0">
                <a:solidFill>
                  <a:srgbClr val="443329"/>
                </a:solidFill>
              </a:rPr>
              <a:t>d</a:t>
            </a:r>
            <a:r>
              <a:rPr lang="hu-HU" sz="1800" b="1" dirty="0" smtClean="0">
                <a:solidFill>
                  <a:srgbClr val="443329"/>
                </a:solidFill>
              </a:rPr>
              <a:t>r. Király Bernadett Zsófia</a:t>
            </a:r>
          </a:p>
          <a:p>
            <a:pPr algn="ctr" eaLnBrk="1" hangingPunct="1">
              <a:defRPr/>
            </a:pPr>
            <a:r>
              <a:rPr lang="hu-HU" sz="1800" b="1" dirty="0" smtClean="0">
                <a:solidFill>
                  <a:srgbClr val="443329"/>
                </a:solidFill>
              </a:rPr>
              <a:t>Környezetvédelmi és Természetvédelmi Főosztály</a:t>
            </a:r>
          </a:p>
          <a:p>
            <a:pPr algn="ctr" eaLnBrk="1" hangingPunct="1">
              <a:defRPr/>
            </a:pPr>
            <a:r>
              <a:rPr lang="hu-HU" sz="1800" b="1" dirty="0" smtClean="0">
                <a:solidFill>
                  <a:srgbClr val="443329"/>
                </a:solidFill>
              </a:rPr>
              <a:t>hatósági szakügyintéző</a:t>
            </a: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941388" y="4797425"/>
            <a:ext cx="69770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hu-HU" sz="3000" b="1">
                <a:solidFill>
                  <a:schemeClr val="tx2"/>
                </a:solidFill>
                <a:latin typeface="Verdana" pitchFamily="34" charset="0"/>
              </a:rPr>
              <a:t>A Ket. 2016. január 1. napjától </a:t>
            </a:r>
          </a:p>
          <a:p>
            <a:pPr algn="ctr"/>
            <a:r>
              <a:rPr lang="hu-HU" sz="3000" b="1">
                <a:solidFill>
                  <a:schemeClr val="tx2"/>
                </a:solidFill>
                <a:latin typeface="Verdana" pitchFamily="34" charset="0"/>
              </a:rPr>
              <a:t>hatályos változásai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artalom helye 4"/>
          <p:cNvSpPr>
            <a:spLocks noGrp="1"/>
          </p:cNvSpPr>
          <p:nvPr>
            <p:ph idx="1"/>
          </p:nvPr>
        </p:nvSpPr>
        <p:spPr>
          <a:xfrm>
            <a:off x="323850" y="1268413"/>
            <a:ext cx="8686800" cy="4525962"/>
          </a:xfrm>
        </p:spPr>
        <p:txBody>
          <a:bodyPr/>
          <a:lstStyle/>
          <a:p>
            <a:pPr marL="609600" indent="-609600" algn="ctr" eaLnBrk="1" hangingPunct="1">
              <a:buFont typeface="Wingdings 2" pitchFamily="18" charset="2"/>
              <a:buNone/>
            </a:pPr>
            <a:r>
              <a:rPr lang="hu-HU" b="1" smtClean="0"/>
              <a:t>     </a:t>
            </a:r>
            <a:endParaRPr lang="hu-HU" sz="2000" smtClean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451537-7C1A-44C5-BCB8-75910C81756C}" type="slidenum">
              <a:rPr lang="hu-HU" smtClean="0"/>
              <a:pPr>
                <a:defRPr/>
              </a:pPr>
              <a:t>2</a:t>
            </a:fld>
            <a:endParaRPr lang="hu-HU"/>
          </a:p>
        </p:txBody>
      </p:sp>
      <p:grpSp>
        <p:nvGrpSpPr>
          <p:cNvPr id="10243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10249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10244" name="Rectangle 12"/>
          <p:cNvSpPr>
            <a:spLocks/>
          </p:cNvSpPr>
          <p:nvPr/>
        </p:nvSpPr>
        <p:spPr bwMode="auto">
          <a:xfrm>
            <a:off x="107950" y="115888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hu-HU" sz="280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0245" name="Rectangle 13"/>
          <p:cNvSpPr>
            <a:spLocks/>
          </p:cNvSpPr>
          <p:nvPr/>
        </p:nvSpPr>
        <p:spPr bwMode="auto">
          <a:xfrm>
            <a:off x="684213" y="115888"/>
            <a:ext cx="61928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hu-HU" sz="280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0246" name="Rectangle 14"/>
          <p:cNvSpPr>
            <a:spLocks/>
          </p:cNvSpPr>
          <p:nvPr/>
        </p:nvSpPr>
        <p:spPr bwMode="auto">
          <a:xfrm>
            <a:off x="684213" y="333375"/>
            <a:ext cx="705643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Ügyintézési határidők csökkenése</a:t>
            </a:r>
          </a:p>
        </p:txBody>
      </p:sp>
      <p:sp>
        <p:nvSpPr>
          <p:cNvPr id="8207" name="Tartalom helye 4"/>
          <p:cNvSpPr>
            <a:spLocks/>
          </p:cNvSpPr>
          <p:nvPr/>
        </p:nvSpPr>
        <p:spPr bwMode="auto">
          <a:xfrm>
            <a:off x="250825" y="1484313"/>
            <a:ext cx="86868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endParaRPr lang="hu-HU" sz="2000" b="1" dirty="0">
              <a:solidFill>
                <a:schemeClr val="tx2"/>
              </a:solidFill>
              <a:latin typeface="Verdana" pitchFamily="34" charset="0"/>
            </a:endParaRPr>
          </a:p>
          <a:p>
            <a:pPr lvl="5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		</a:t>
            </a:r>
            <a:r>
              <a:rPr lang="hu-HU" sz="2000" b="1" u="sng" dirty="0">
                <a:solidFill>
                  <a:schemeClr val="tx2"/>
                </a:solidFill>
                <a:latin typeface="Verdana" pitchFamily="34" charset="0"/>
              </a:rPr>
              <a:t>Korábbi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hu-HU" sz="2000" b="1" u="sng" dirty="0">
                <a:solidFill>
                  <a:schemeClr val="tx2"/>
                </a:solidFill>
                <a:latin typeface="Verdana" pitchFamily="34" charset="0"/>
              </a:rPr>
              <a:t>Jelenlegi</a:t>
            </a:r>
          </a:p>
          <a:p>
            <a:pPr lvl="5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	</a:t>
            </a:r>
            <a:r>
              <a:rPr lang="hu-HU" sz="2000" b="1" u="sng" dirty="0">
                <a:solidFill>
                  <a:schemeClr val="tx2"/>
                </a:solidFill>
                <a:latin typeface="Verdana" pitchFamily="34" charset="0"/>
              </a:rPr>
              <a:t>határidő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hu-HU" sz="2000" b="1" u="sng" dirty="0" err="1">
                <a:solidFill>
                  <a:schemeClr val="tx2"/>
                </a:solidFill>
                <a:latin typeface="Verdana" pitchFamily="34" charset="0"/>
              </a:rPr>
              <a:t>határidő</a:t>
            </a:r>
            <a:endParaRPr lang="hu-HU" sz="2000" b="1" u="sng" dirty="0">
              <a:solidFill>
                <a:schemeClr val="tx2"/>
              </a:solidFill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endParaRPr lang="hu-HU" sz="2000" b="1" dirty="0">
              <a:solidFill>
                <a:schemeClr val="tx2"/>
              </a:solidFill>
              <a:latin typeface="Verdana" pitchFamily="34" charset="0"/>
            </a:endParaRP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Előzetes vizsgálat: 	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45/60 nap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30/45 nap</a:t>
            </a:r>
            <a:endParaRPr lang="hu-HU" sz="2000" b="1" dirty="0">
              <a:solidFill>
                <a:schemeClr val="tx2"/>
              </a:solidFill>
              <a:latin typeface="Verdana" pitchFamily="34" charset="0"/>
            </a:endParaRP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Környezetvédelmi engedély: 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90 nap          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70 nap</a:t>
            </a: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Működési engedély:	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90 nap          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70 nap</a:t>
            </a: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EKHE:			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90 nap          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70 nap</a:t>
            </a: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EKHE 5 éves felülvizsgálata: 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2 hónap        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45 nap</a:t>
            </a:r>
            <a:endParaRPr lang="hu-HU" sz="20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hu-HU" sz="2000" smtClean="0"/>
              <a:t>	</a:t>
            </a:r>
            <a:endParaRPr lang="hu-HU" sz="2800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063CFC02-9197-4283-8D32-723483E86F27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3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12291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12295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12292" name="Rectangle 10"/>
          <p:cNvSpPr>
            <a:spLocks/>
          </p:cNvSpPr>
          <p:nvPr/>
        </p:nvSpPr>
        <p:spPr bwMode="auto">
          <a:xfrm>
            <a:off x="611188" y="260350"/>
            <a:ext cx="72739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Ügyintézési határidők csökkenése</a:t>
            </a:r>
          </a:p>
        </p:txBody>
      </p:sp>
      <p:sp>
        <p:nvSpPr>
          <p:cNvPr id="8" name="Tartalom helye 4"/>
          <p:cNvSpPr>
            <a:spLocks/>
          </p:cNvSpPr>
          <p:nvPr/>
        </p:nvSpPr>
        <p:spPr bwMode="auto">
          <a:xfrm>
            <a:off x="250825" y="1484313"/>
            <a:ext cx="86868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endParaRPr lang="hu-HU" sz="2000" b="1" dirty="0">
              <a:solidFill>
                <a:schemeClr val="tx2"/>
              </a:solidFill>
              <a:latin typeface="Verdana" pitchFamily="34" charset="0"/>
            </a:endParaRPr>
          </a:p>
          <a:p>
            <a:pPr lvl="5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		</a:t>
            </a:r>
            <a:r>
              <a:rPr lang="hu-HU" sz="2000" b="1" u="sng" dirty="0">
                <a:solidFill>
                  <a:schemeClr val="tx2"/>
                </a:solidFill>
                <a:latin typeface="Verdana" pitchFamily="34" charset="0"/>
              </a:rPr>
              <a:t>Korábbi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hu-HU" sz="2000" b="1" u="sng" dirty="0">
                <a:solidFill>
                  <a:schemeClr val="tx2"/>
                </a:solidFill>
                <a:latin typeface="Verdana" pitchFamily="34" charset="0"/>
              </a:rPr>
              <a:t>Jelenlegi</a:t>
            </a:r>
          </a:p>
          <a:p>
            <a:pPr lvl="5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	</a:t>
            </a:r>
            <a:r>
              <a:rPr lang="hu-HU" sz="2000" b="1" u="sng" dirty="0">
                <a:solidFill>
                  <a:schemeClr val="tx2"/>
                </a:solidFill>
                <a:latin typeface="Verdana" pitchFamily="34" charset="0"/>
              </a:rPr>
              <a:t>határidő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hu-HU" sz="2000" b="1" u="sng" dirty="0" err="1">
                <a:solidFill>
                  <a:schemeClr val="tx2"/>
                </a:solidFill>
                <a:latin typeface="Verdana" pitchFamily="34" charset="0"/>
              </a:rPr>
              <a:t>határidő</a:t>
            </a:r>
            <a:endParaRPr lang="hu-HU" sz="2000" b="1" u="sng" dirty="0">
              <a:solidFill>
                <a:schemeClr val="tx2"/>
              </a:solidFill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endParaRPr lang="hu-HU" sz="2000" b="1" dirty="0">
              <a:solidFill>
                <a:schemeClr val="tx2"/>
              </a:solidFill>
              <a:latin typeface="Verdana" pitchFamily="34" charset="0"/>
            </a:endParaRP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Összevont eljárás: 	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4 hónap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	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3 hónap</a:t>
            </a:r>
            <a:endParaRPr lang="hu-HU" sz="2000" b="1" dirty="0">
              <a:solidFill>
                <a:schemeClr val="tx2"/>
              </a:solidFill>
              <a:latin typeface="Verdana" pitchFamily="34" charset="0"/>
            </a:endParaRP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Kármentesítési eljárás: 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2 hónap	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45 nap</a:t>
            </a: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Hulladékgazdálkodási </a:t>
            </a:r>
            <a:r>
              <a:rPr lang="hu-HU" sz="2000" b="1" dirty="0" err="1">
                <a:solidFill>
                  <a:schemeClr val="tx2"/>
                </a:solidFill>
                <a:latin typeface="Verdana" pitchFamily="34" charset="0"/>
              </a:rPr>
              <a:t>eng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.: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2 hónap	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45 nap</a:t>
            </a: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Természetvédelmi </a:t>
            </a:r>
            <a:r>
              <a:rPr lang="hu-HU" sz="2000" b="1" dirty="0" err="1">
                <a:solidFill>
                  <a:schemeClr val="tx2"/>
                </a:solidFill>
                <a:latin typeface="Verdana" pitchFamily="34" charset="0"/>
              </a:rPr>
              <a:t>eng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.: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90 nap		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70 nap</a:t>
            </a:r>
          </a:p>
          <a:p>
            <a:pPr marL="342900" indent="-342900" algn="just" eaLnBrk="0" hangingPunct="0">
              <a:lnSpc>
                <a:spcPct val="125000"/>
              </a:lnSpc>
              <a:spcBef>
                <a:spcPct val="35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  <a:defRPr/>
            </a:pP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Szakhatósági állásfoglalás: 	</a:t>
            </a:r>
            <a:r>
              <a:rPr lang="hu-HU" sz="2000" dirty="0">
                <a:solidFill>
                  <a:schemeClr val="tx2"/>
                </a:solidFill>
                <a:latin typeface="Verdana" pitchFamily="34" charset="0"/>
              </a:rPr>
              <a:t>30 nap		</a:t>
            </a:r>
            <a:r>
              <a:rPr lang="hu-HU" sz="2000" b="1" dirty="0">
                <a:solidFill>
                  <a:schemeClr val="tx2"/>
                </a:solidFill>
                <a:latin typeface="Verdana" pitchFamily="34" charset="0"/>
              </a:rPr>
              <a:t>21/15 nap</a:t>
            </a:r>
            <a:endParaRPr lang="hu-HU" sz="20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endParaRPr lang="hu-HU" sz="2000" smtClean="0">
              <a:latin typeface="Verdana" pitchFamily="34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Ügyintézési határidő: </a:t>
            </a:r>
            <a:r>
              <a:rPr lang="hu-HU" sz="2000" b="1" smtClean="0">
                <a:latin typeface="Verdana" pitchFamily="34" charset="0"/>
              </a:rPr>
              <a:t>8 nap</a:t>
            </a:r>
          </a:p>
          <a:p>
            <a:pPr marL="0" indent="0">
              <a:buFont typeface="Wingdings 2" pitchFamily="18" charset="2"/>
              <a:buNone/>
            </a:pPr>
            <a:endParaRPr lang="hu-HU" sz="2000" b="1" smtClean="0">
              <a:latin typeface="Verdana" pitchFamily="34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hu-HU" sz="2000" b="1" smtClean="0">
                <a:latin typeface="Verdana" pitchFamily="34" charset="0"/>
              </a:rPr>
              <a:t>Feltételek:</a:t>
            </a:r>
            <a:r>
              <a:rPr lang="hu-HU" sz="2000" smtClean="0">
                <a:latin typeface="Verdana" pitchFamily="34" charset="0"/>
              </a:rPr>
              <a:t> 	1.) </a:t>
            </a:r>
            <a:r>
              <a:rPr lang="hu-HU" sz="2000" u="sng" smtClean="0">
                <a:latin typeface="Verdana" pitchFamily="34" charset="0"/>
              </a:rPr>
              <a:t>nincs ellenérdekű</a:t>
            </a:r>
            <a:r>
              <a:rPr lang="hu-HU" sz="2000" smtClean="0">
                <a:latin typeface="Verdana" pitchFamily="34" charset="0"/>
              </a:rPr>
              <a:t> ügyfél</a:t>
            </a:r>
          </a:p>
          <a:p>
            <a:pPr marL="0" indent="0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		2.) a </a:t>
            </a:r>
            <a:r>
              <a:rPr lang="hu-HU" sz="2000" u="sng" smtClean="0">
                <a:latin typeface="Verdana" pitchFamily="34" charset="0"/>
              </a:rPr>
              <a:t>tényállás tisztázott</a:t>
            </a:r>
            <a:r>
              <a:rPr lang="hu-HU" sz="2000" smtClean="0">
                <a:latin typeface="Verdana" pitchFamily="34" charset="0"/>
              </a:rPr>
              <a:t> (a kérelem, 				     mellékletei és a rendelkezésre álló 			               adatok alapján)</a:t>
            </a:r>
          </a:p>
          <a:p>
            <a:pPr marL="0" indent="0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		3.) ügyintézési határidő </a:t>
            </a:r>
            <a:r>
              <a:rPr lang="hu-HU" sz="2000" u="sng" smtClean="0">
                <a:latin typeface="Verdana" pitchFamily="34" charset="0"/>
              </a:rPr>
              <a:t>nem éri el</a:t>
            </a:r>
            <a:r>
              <a:rPr lang="hu-HU" sz="2000" smtClean="0">
                <a:latin typeface="Verdana" pitchFamily="34" charset="0"/>
              </a:rPr>
              <a:t> a 		             		     2 hónapot/60 napot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endParaRPr lang="hu-HU" sz="2800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9562CC42-4CB0-44D6-B964-BEDFAAB16167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4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14339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14342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14340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Sommás eljárás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hu-HU" sz="2000" b="1" smtClean="0">
                <a:latin typeface="Verdana" pitchFamily="34" charset="0"/>
              </a:rPr>
              <a:t>Elemei:</a:t>
            </a:r>
          </a:p>
          <a:p>
            <a:pPr lvl="1"/>
            <a:r>
              <a:rPr lang="hu-HU" sz="2000" smtClean="0">
                <a:latin typeface="Verdana" pitchFamily="34" charset="0"/>
              </a:rPr>
              <a:t>Az ügyfél </a:t>
            </a:r>
            <a:r>
              <a:rPr lang="hu-HU" sz="2000" u="sng" smtClean="0">
                <a:latin typeface="Verdana" pitchFamily="34" charset="0"/>
              </a:rPr>
              <a:t>mentesül az eljárási költség </a:t>
            </a:r>
            <a:r>
              <a:rPr lang="hu-HU" sz="2000" smtClean="0">
                <a:latin typeface="Verdana" pitchFamily="34" charset="0"/>
              </a:rPr>
              <a:t>megfizetése alól.</a:t>
            </a:r>
          </a:p>
          <a:p>
            <a:pPr lvl="1"/>
            <a:r>
              <a:rPr lang="hu-HU" sz="2000" smtClean="0">
                <a:latin typeface="Verdana" pitchFamily="34" charset="0"/>
              </a:rPr>
              <a:t>A hatóság az eljárási költségnek megfelelő összeget </a:t>
            </a:r>
            <a:r>
              <a:rPr lang="hu-HU" sz="2000" u="sng" smtClean="0">
                <a:latin typeface="Verdana" pitchFamily="34" charset="0"/>
              </a:rPr>
              <a:t>megfizet</a:t>
            </a:r>
            <a:r>
              <a:rPr lang="hu-HU" sz="2000" smtClean="0">
                <a:latin typeface="Verdana" pitchFamily="34" charset="0"/>
              </a:rPr>
              <a:t> az ügyfél részére (a befizetett költséget </a:t>
            </a:r>
            <a:r>
              <a:rPr lang="hu-HU" sz="2000" u="sng" smtClean="0">
                <a:latin typeface="Verdana" pitchFamily="34" charset="0"/>
              </a:rPr>
              <a:t>visszatéríti</a:t>
            </a:r>
            <a:r>
              <a:rPr lang="hu-HU" sz="2000" smtClean="0">
                <a:latin typeface="Verdana" pitchFamily="34" charset="0"/>
              </a:rPr>
              <a:t>)</a:t>
            </a:r>
          </a:p>
          <a:p>
            <a:pPr lvl="1"/>
            <a:r>
              <a:rPr lang="hu-HU" sz="2000" smtClean="0">
                <a:latin typeface="Verdana" pitchFamily="34" charset="0"/>
              </a:rPr>
              <a:t>A kérelmezett </a:t>
            </a:r>
            <a:r>
              <a:rPr lang="hu-HU" sz="2000" u="sng" smtClean="0">
                <a:latin typeface="Verdana" pitchFamily="34" charset="0"/>
              </a:rPr>
              <a:t>jog gyakorlása az ügyfelet megilleti</a:t>
            </a:r>
            <a:r>
              <a:rPr lang="hu-HU" sz="2000" smtClean="0">
                <a:latin typeface="Verdana" pitchFamily="34" charset="0"/>
              </a:rPr>
              <a:t>*.</a:t>
            </a:r>
          </a:p>
          <a:p>
            <a:pPr lvl="1"/>
            <a:endParaRPr lang="hu-HU" sz="2000" smtClean="0">
              <a:latin typeface="Verdana" pitchFamily="34" charset="0"/>
            </a:endParaRPr>
          </a:p>
          <a:p>
            <a:pPr>
              <a:buClr>
                <a:srgbClr val="F0A22E"/>
              </a:buClr>
            </a:pPr>
            <a:r>
              <a:rPr lang="hu-HU" sz="2000" b="1" smtClean="0">
                <a:solidFill>
                  <a:srgbClr val="4E3B30"/>
                </a:solidFill>
                <a:latin typeface="Verdana" pitchFamily="34" charset="0"/>
              </a:rPr>
              <a:t>Mikor állnak be a joghatások?</a:t>
            </a:r>
          </a:p>
          <a:p>
            <a:pPr lvl="1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Ha a kérelem beérkezését követő </a:t>
            </a:r>
            <a:r>
              <a:rPr lang="hu-HU" sz="2000" b="1" smtClean="0">
                <a:latin typeface="Verdana" pitchFamily="34" charset="0"/>
              </a:rPr>
              <a:t>2 hónap </a:t>
            </a:r>
            <a:r>
              <a:rPr lang="hu-HU" sz="2000" smtClean="0">
                <a:latin typeface="Verdana" pitchFamily="34" charset="0"/>
              </a:rPr>
              <a:t>elteltével a Hatóság</a:t>
            </a:r>
          </a:p>
          <a:p>
            <a:pPr lvl="1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	- az ügy érdemében </a:t>
            </a:r>
            <a:r>
              <a:rPr lang="hu-HU" sz="2000" u="sng" smtClean="0">
                <a:latin typeface="Verdana" pitchFamily="34" charset="0"/>
              </a:rPr>
              <a:t>nem döntött</a:t>
            </a:r>
            <a:r>
              <a:rPr lang="hu-HU" sz="2000" smtClean="0">
                <a:latin typeface="Verdana" pitchFamily="34" charset="0"/>
              </a:rPr>
              <a:t>, vagy</a:t>
            </a:r>
          </a:p>
          <a:p>
            <a:pPr lvl="1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	- az eljárást </a:t>
            </a:r>
            <a:r>
              <a:rPr lang="hu-HU" sz="2000" u="sng" smtClean="0">
                <a:latin typeface="Verdana" pitchFamily="34" charset="0"/>
              </a:rPr>
              <a:t>nem szüntette meg</a:t>
            </a:r>
            <a:r>
              <a:rPr lang="hu-HU" sz="2000" smtClean="0">
                <a:latin typeface="Verdana" pitchFamily="34" charset="0"/>
              </a:rPr>
              <a:t>.</a:t>
            </a:r>
            <a:endParaRPr lang="hu-HU" smtClean="0">
              <a:solidFill>
                <a:srgbClr val="5B6973"/>
              </a:solidFill>
            </a:endParaRPr>
          </a:p>
          <a:p>
            <a:pPr lvl="1"/>
            <a:endParaRPr lang="hu-HU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4D4A3A01-6BFC-4EA6-B3B6-A0321A498668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5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16387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16390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16388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Függő hatályú döntés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hu-HU" sz="2000" b="1" smtClean="0">
                <a:latin typeface="Verdana" pitchFamily="34" charset="0"/>
              </a:rPr>
              <a:t>Kötelező sorrend:</a:t>
            </a:r>
          </a:p>
          <a:p>
            <a:pPr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	1. sommás döntés</a:t>
            </a:r>
          </a:p>
          <a:p>
            <a:pPr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	2. függő hatályú döntés</a:t>
            </a:r>
          </a:p>
          <a:p>
            <a:pPr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	3. „szokványos” eljárás</a:t>
            </a:r>
          </a:p>
          <a:p>
            <a:pPr>
              <a:buFont typeface="Wingdings 2" pitchFamily="18" charset="2"/>
              <a:buNone/>
            </a:pPr>
            <a:endParaRPr lang="hu-HU" sz="2000" smtClean="0">
              <a:latin typeface="Verdana" pitchFamily="34" charset="0"/>
            </a:endParaRPr>
          </a:p>
          <a:p>
            <a:pPr>
              <a:buClr>
                <a:srgbClr val="F0A22E"/>
              </a:buClr>
            </a:pPr>
            <a:r>
              <a:rPr lang="hu-HU" sz="2000" b="1" u="sng" smtClean="0">
                <a:solidFill>
                  <a:srgbClr val="4E3B30"/>
                </a:solidFill>
                <a:latin typeface="Verdana" pitchFamily="34" charset="0"/>
              </a:rPr>
              <a:t>Kizárja</a:t>
            </a:r>
            <a:r>
              <a:rPr lang="hu-HU" sz="2000" b="1" smtClean="0">
                <a:solidFill>
                  <a:srgbClr val="4E3B30"/>
                </a:solidFill>
                <a:latin typeface="Verdana" pitchFamily="34" charset="0"/>
              </a:rPr>
              <a:t> a függő hatályú döntés meghozatalát:</a:t>
            </a:r>
          </a:p>
          <a:p>
            <a:pPr lvl="2">
              <a:buClr>
                <a:srgbClr val="F0A22E"/>
              </a:buClr>
            </a:pPr>
            <a:r>
              <a:rPr lang="hu-HU" sz="2000" smtClean="0">
                <a:solidFill>
                  <a:srgbClr val="4E3B30"/>
                </a:solidFill>
                <a:latin typeface="Verdana" pitchFamily="34" charset="0"/>
              </a:rPr>
              <a:t>8 napon belül döntés</a:t>
            </a:r>
          </a:p>
          <a:p>
            <a:pPr lvl="2">
              <a:buClr>
                <a:srgbClr val="F0A22E"/>
              </a:buClr>
            </a:pPr>
            <a:r>
              <a:rPr lang="hu-HU" sz="2000" smtClean="0">
                <a:solidFill>
                  <a:srgbClr val="4E3B30"/>
                </a:solidFill>
                <a:latin typeface="Verdana" pitchFamily="34" charset="0"/>
              </a:rPr>
              <a:t>8 napon belül kérelem érdemi vizsgálat nélküli elutasítása</a:t>
            </a:r>
          </a:p>
          <a:p>
            <a:pPr lvl="2">
              <a:buClr>
                <a:srgbClr val="F0A22E"/>
              </a:buClr>
            </a:pPr>
            <a:r>
              <a:rPr lang="hu-HU" sz="2000" smtClean="0">
                <a:solidFill>
                  <a:srgbClr val="4E3B30"/>
                </a:solidFill>
                <a:latin typeface="Verdana" pitchFamily="34" charset="0"/>
              </a:rPr>
              <a:t>8 napon belül eljárás felfüggesztése</a:t>
            </a:r>
          </a:p>
          <a:p>
            <a:pPr lvl="2">
              <a:buClr>
                <a:srgbClr val="F0A22E"/>
              </a:buClr>
            </a:pPr>
            <a:r>
              <a:rPr lang="hu-HU" sz="2000" smtClean="0">
                <a:solidFill>
                  <a:srgbClr val="4E3B30"/>
                </a:solidFill>
                <a:latin typeface="Verdana" pitchFamily="34" charset="0"/>
              </a:rPr>
              <a:t>8 napon belül eljárás megszüntetése</a:t>
            </a:r>
          </a:p>
          <a:p>
            <a:pPr lvl="2">
              <a:buClr>
                <a:srgbClr val="F0A22E"/>
              </a:buClr>
            </a:pPr>
            <a:r>
              <a:rPr lang="hu-HU" sz="2000" u="sng" smtClean="0">
                <a:solidFill>
                  <a:srgbClr val="4E3B30"/>
                </a:solidFill>
                <a:latin typeface="Verdana" pitchFamily="34" charset="0"/>
              </a:rPr>
              <a:t>Ügyintézési határidő min. 2 hónap/60 nap</a:t>
            </a:r>
          </a:p>
          <a:p>
            <a:pPr>
              <a:buFont typeface="Wingdings 2" pitchFamily="18" charset="2"/>
              <a:buNone/>
            </a:pPr>
            <a:endParaRPr lang="hu-HU" sz="2000" smtClean="0">
              <a:latin typeface="Verdana" pitchFamily="34" charset="0"/>
            </a:endParaRPr>
          </a:p>
          <a:p>
            <a:pPr>
              <a:buFont typeface="Wingdings 2" pitchFamily="18" charset="2"/>
              <a:buNone/>
            </a:pPr>
            <a:endParaRPr lang="hu-HU" sz="2800" smtClean="0"/>
          </a:p>
          <a:p>
            <a:pPr algn="just" eaLnBrk="1" hangingPunct="1">
              <a:buFont typeface="Wingdings 2" pitchFamily="18" charset="2"/>
              <a:buNone/>
            </a:pPr>
            <a:endParaRPr lang="hu-HU" sz="2800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6AE7E214-A8FE-4B1F-925C-7C1329C21582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6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18435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18438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18436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Függő hatályú döntés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hu-HU" sz="2000" smtClean="0"/>
              <a:t>	</a:t>
            </a:r>
            <a:endParaRPr lang="hu-HU" sz="2800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AEA4F8F0-58D8-4409-BDE2-07170781DDCC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7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20483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20487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20484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Függő hatályú döntés</a:t>
            </a: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" y="1412875"/>
            <a:ext cx="8139112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endParaRPr lang="hu-HU" sz="2000" smtClean="0"/>
          </a:p>
          <a:p>
            <a:pPr marL="0" indent="0">
              <a:buFont typeface="Wingdings 2" pitchFamily="18" charset="2"/>
              <a:buNone/>
            </a:pPr>
            <a:r>
              <a:rPr lang="hu-HU" sz="2000" b="1" smtClean="0">
                <a:latin typeface="Verdana" pitchFamily="34" charset="0"/>
              </a:rPr>
              <a:t>1.) Eljárás felfüggesztése:</a:t>
            </a:r>
          </a:p>
          <a:p>
            <a:pPr lvl="1"/>
            <a:r>
              <a:rPr lang="hu-HU" sz="2000" smtClean="0">
                <a:latin typeface="Verdana" pitchFamily="34" charset="0"/>
              </a:rPr>
              <a:t>KIZÁRÓLAG törvény felhatalmazása alapján (szűk körben)</a:t>
            </a:r>
          </a:p>
          <a:p>
            <a:pPr lvl="1"/>
            <a:r>
              <a:rPr lang="hu-HU" sz="2000" u="sng" smtClean="0">
                <a:latin typeface="Verdana" pitchFamily="34" charset="0"/>
              </a:rPr>
              <a:t>ügyfél NEM kérheti</a:t>
            </a:r>
          </a:p>
          <a:p>
            <a:pPr marL="0" indent="0">
              <a:buFont typeface="Wingdings 2" pitchFamily="18" charset="2"/>
              <a:buNone/>
            </a:pPr>
            <a:endParaRPr lang="hu-HU" sz="2000" smtClean="0">
              <a:latin typeface="Verdana" pitchFamily="34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Ha törvény nem biztosít lehetőséget az eljárás felfüggesztésére, az </a:t>
            </a:r>
            <a:r>
              <a:rPr lang="hu-HU" sz="2000" b="1" u="sng" smtClean="0">
                <a:latin typeface="Verdana" pitchFamily="34" charset="0"/>
              </a:rPr>
              <a:t>eljárást meg kell szüntetni</a:t>
            </a:r>
            <a:r>
              <a:rPr lang="hu-HU" sz="2000" smtClean="0">
                <a:latin typeface="Verdana" pitchFamily="34" charset="0"/>
              </a:rPr>
              <a:t>, ha</a:t>
            </a:r>
          </a:p>
          <a:p>
            <a:pPr marL="0" indent="0">
              <a:buFontTx/>
              <a:buChar char="-"/>
            </a:pPr>
            <a:r>
              <a:rPr lang="hu-HU" sz="2000" smtClean="0">
                <a:latin typeface="Verdana" pitchFamily="34" charset="0"/>
              </a:rPr>
              <a:t>az ügy érdemi eldöntése olyan kérdés előzetes elbírálásától függ,</a:t>
            </a:r>
          </a:p>
          <a:p>
            <a:pPr lvl="1">
              <a:buFontTx/>
              <a:buChar char="-"/>
            </a:pPr>
            <a:r>
              <a:rPr lang="hu-HU" sz="2000" smtClean="0">
                <a:latin typeface="Verdana" pitchFamily="34" charset="0"/>
              </a:rPr>
              <a:t>Mely más szerv hatáskörébe tartozik, vagy</a:t>
            </a:r>
          </a:p>
          <a:p>
            <a:pPr lvl="1">
              <a:buFontTx/>
              <a:buChar char="-"/>
            </a:pPr>
            <a:r>
              <a:rPr lang="hu-HU" sz="2000" smtClean="0">
                <a:latin typeface="Verdana" pitchFamily="34" charset="0"/>
              </a:rPr>
              <a:t>Ugyanazon hatóság üggyel szorosan összefüggő más hatósági döntése nélkül megalapozottan nem dönthető el.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endParaRPr lang="hu-HU" sz="2800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E1918925-F950-4D7D-891B-E59D1C4F3969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8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22531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22534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22532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További változások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endParaRPr lang="hu-HU" sz="2000" b="1" smtClean="0">
              <a:latin typeface="Verdana" pitchFamily="34" charset="0"/>
            </a:endParaRPr>
          </a:p>
          <a:p>
            <a:pPr marL="0" indent="0">
              <a:buFont typeface="Wingdings 2" pitchFamily="18" charset="2"/>
              <a:buNone/>
            </a:pPr>
            <a:endParaRPr lang="hu-HU" sz="2000" b="1" smtClean="0">
              <a:latin typeface="Verdana" pitchFamily="34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hu-HU" sz="2000" b="1" smtClean="0">
                <a:latin typeface="Verdana" pitchFamily="34" charset="0"/>
              </a:rPr>
              <a:t>2.) Hiánypótlási határidő</a:t>
            </a:r>
          </a:p>
          <a:p>
            <a:pPr lvl="2"/>
            <a:r>
              <a:rPr lang="hu-HU" sz="2000" u="sng" smtClean="0">
                <a:latin typeface="Verdana" pitchFamily="34" charset="0"/>
              </a:rPr>
              <a:t>Legfeljebb</a:t>
            </a:r>
            <a:r>
              <a:rPr lang="hu-HU" sz="2000" smtClean="0">
                <a:latin typeface="Verdana" pitchFamily="34" charset="0"/>
              </a:rPr>
              <a:t> 45 napos határidő biztosítható</a:t>
            </a:r>
          </a:p>
          <a:p>
            <a:pPr lvl="2"/>
            <a:endParaRPr lang="hu-HU" sz="2000" smtClean="0">
              <a:latin typeface="Verdana" pitchFamily="34" charset="0"/>
            </a:endParaRPr>
          </a:p>
          <a:p>
            <a:pPr lvl="2">
              <a:buFont typeface="Wingdings 2" pitchFamily="18" charset="2"/>
              <a:buNone/>
            </a:pPr>
            <a:endParaRPr lang="hu-HU" sz="2000" smtClean="0">
              <a:latin typeface="Verdana" pitchFamily="34" charset="0"/>
            </a:endParaRPr>
          </a:p>
          <a:p>
            <a:pPr marL="0" indent="0">
              <a:buFont typeface="Wingdings 2" pitchFamily="18" charset="2"/>
              <a:buNone/>
            </a:pPr>
            <a:r>
              <a:rPr lang="hu-HU" sz="2000" b="1" smtClean="0">
                <a:latin typeface="Verdana" pitchFamily="34" charset="0"/>
              </a:rPr>
              <a:t>3.) Ügyintézési határidő meghosszabbítása</a:t>
            </a:r>
          </a:p>
          <a:p>
            <a:pPr lvl="2"/>
            <a:r>
              <a:rPr lang="hu-HU" sz="2000" u="sng" smtClean="0">
                <a:latin typeface="Verdana" pitchFamily="34" charset="0"/>
              </a:rPr>
              <a:t>NINCS</a:t>
            </a:r>
            <a:r>
              <a:rPr lang="hu-HU" sz="2000" smtClean="0">
                <a:latin typeface="Verdana" pitchFamily="34" charset="0"/>
              </a:rPr>
              <a:t> rá lehetőség</a:t>
            </a:r>
          </a:p>
          <a:p>
            <a:pPr lvl="2"/>
            <a:r>
              <a:rPr lang="hu-HU" sz="2000" smtClean="0">
                <a:latin typeface="Verdana" pitchFamily="34" charset="0"/>
              </a:rPr>
              <a:t>Szakhatósági eljárásban SEM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endParaRPr lang="hu-HU" sz="2800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1DE287BE-1DBF-48C5-962F-F93A7E783655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9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24579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24582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24580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További változások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artalom helye 4"/>
          <p:cNvSpPr>
            <a:spLocks noGrp="1"/>
          </p:cNvSpPr>
          <p:nvPr>
            <p:ph idx="4294967295"/>
          </p:nvPr>
        </p:nvSpPr>
        <p:spPr>
          <a:xfrm>
            <a:off x="301625" y="1628775"/>
            <a:ext cx="8686800" cy="4525963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hu-HU" sz="2000" b="1" smtClean="0">
                <a:latin typeface="Verdana" pitchFamily="34" charset="0"/>
              </a:rPr>
              <a:t>4.) Fellebbezés</a:t>
            </a:r>
          </a:p>
          <a:p>
            <a:pPr lvl="2"/>
            <a:r>
              <a:rPr lang="hu-HU" sz="2000" smtClean="0">
                <a:latin typeface="Verdana" pitchFamily="34" charset="0"/>
              </a:rPr>
              <a:t>Nem lehet olyan új tényre hivatkozni, melyről az ügyfélnek a döntés meghozatala előtt tudomása volt.</a:t>
            </a:r>
          </a:p>
          <a:p>
            <a:pPr lvl="2"/>
            <a:r>
              <a:rPr lang="hu-HU" sz="2000" smtClean="0">
                <a:latin typeface="Verdana" pitchFamily="34" charset="0"/>
              </a:rPr>
              <a:t>A fellebbezést indokolni kell!</a:t>
            </a:r>
          </a:p>
          <a:p>
            <a:pPr lvl="2"/>
            <a:endParaRPr lang="hu-HU" sz="2000" smtClean="0">
              <a:latin typeface="Verdana" pitchFamily="34" charset="0"/>
            </a:endParaRPr>
          </a:p>
          <a:p>
            <a:pPr lvl="2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Ennek hiányában: 	fellebbezési kérelem </a:t>
            </a:r>
          </a:p>
          <a:p>
            <a:pPr lvl="2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				érdemi vizsgálat nélküli elutasítása</a:t>
            </a:r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F761035F-C740-4AEB-9F46-7EEE6347F0ED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10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26627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26630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26628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További változások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artalom helye 4"/>
          <p:cNvSpPr>
            <a:spLocks noGrp="1"/>
          </p:cNvSpPr>
          <p:nvPr>
            <p:ph idx="4294967295"/>
          </p:nvPr>
        </p:nvSpPr>
        <p:spPr>
          <a:xfrm>
            <a:off x="457200" y="1700213"/>
            <a:ext cx="8686800" cy="4525962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hu-HU" sz="2000" smtClean="0"/>
              <a:t>	</a:t>
            </a:r>
            <a:endParaRPr lang="hu-HU" sz="2800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C024DCBF-2ED6-40EA-9E4F-5557A92EB4C4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11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28675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28680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28676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Szakhatósági és </a:t>
            </a:r>
          </a:p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szakkérdés-vizsgálati eljárások</a:t>
            </a:r>
          </a:p>
        </p:txBody>
      </p:sp>
      <p:sp>
        <p:nvSpPr>
          <p:cNvPr id="28677" name="Tartalom helye 2"/>
          <p:cNvSpPr>
            <a:spLocks noGrp="1"/>
          </p:cNvSpPr>
          <p:nvPr>
            <p:ph sz="quarter" idx="4294967295"/>
          </p:nvPr>
        </p:nvSpPr>
        <p:spPr>
          <a:xfrm>
            <a:off x="631825" y="2205038"/>
            <a:ext cx="3822700" cy="3446462"/>
          </a:xfrm>
        </p:spPr>
        <p:txBody>
          <a:bodyPr/>
          <a:lstStyle/>
          <a:p>
            <a:r>
              <a:rPr lang="hu-HU" sz="2000" b="1" u="sng" smtClean="0">
                <a:latin typeface="Verdana" pitchFamily="34" charset="0"/>
              </a:rPr>
              <a:t>Szakhatósági állásfoglalás</a:t>
            </a:r>
          </a:p>
          <a:p>
            <a:endParaRPr lang="hu-HU" sz="2000" smtClean="0">
              <a:latin typeface="Verdana" pitchFamily="34" charset="0"/>
            </a:endParaRPr>
          </a:p>
          <a:p>
            <a:pPr lvl="1"/>
            <a:r>
              <a:rPr lang="hu-HU" sz="2000" smtClean="0">
                <a:latin typeface="Verdana" pitchFamily="34" charset="0"/>
              </a:rPr>
              <a:t>Megkereső:</a:t>
            </a:r>
          </a:p>
          <a:p>
            <a:pPr lvl="2"/>
            <a:r>
              <a:rPr lang="hu-HU" sz="2000" smtClean="0">
                <a:latin typeface="Verdana" pitchFamily="34" charset="0"/>
              </a:rPr>
              <a:t>Jegyző</a:t>
            </a:r>
          </a:p>
          <a:p>
            <a:pPr lvl="2"/>
            <a:r>
              <a:rPr lang="hu-HU" sz="2000" smtClean="0">
                <a:latin typeface="Verdana" pitchFamily="34" charset="0"/>
              </a:rPr>
              <a:t>NHHM</a:t>
            </a:r>
          </a:p>
          <a:p>
            <a:pPr lvl="2"/>
            <a:r>
              <a:rPr lang="hu-HU" sz="2000" smtClean="0">
                <a:latin typeface="Verdana" pitchFamily="34" charset="0"/>
              </a:rPr>
              <a:t>Katasztrófavédelmi Ig.</a:t>
            </a:r>
          </a:p>
        </p:txBody>
      </p:sp>
      <p:sp>
        <p:nvSpPr>
          <p:cNvPr id="9" name="Tartalom helye 3"/>
          <p:cNvSpPr>
            <a:spLocks noGrp="1"/>
          </p:cNvSpPr>
          <p:nvPr>
            <p:ph sz="quarter" idx="4294967295"/>
          </p:nvPr>
        </p:nvSpPr>
        <p:spPr>
          <a:xfrm>
            <a:off x="4786313" y="2276475"/>
            <a:ext cx="3822700" cy="3448050"/>
          </a:xfrm>
        </p:spPr>
        <p:txBody>
          <a:bodyPr/>
          <a:lstStyle/>
          <a:p>
            <a:r>
              <a:rPr lang="hu-HU" sz="2000" b="1" u="sng" smtClean="0">
                <a:latin typeface="Verdana" pitchFamily="34" charset="0"/>
              </a:rPr>
              <a:t>Szakkérdés vizsgálata</a:t>
            </a:r>
          </a:p>
          <a:p>
            <a:endParaRPr lang="hu-HU" sz="2000" smtClean="0">
              <a:latin typeface="Verdana" pitchFamily="34" charset="0"/>
            </a:endParaRPr>
          </a:p>
          <a:p>
            <a:pPr lvl="1"/>
            <a:r>
              <a:rPr lang="hu-HU" sz="2000" smtClean="0">
                <a:latin typeface="Verdana" pitchFamily="34" charset="0"/>
              </a:rPr>
              <a:t>Megkereső:</a:t>
            </a:r>
          </a:p>
          <a:p>
            <a:pPr lvl="2"/>
            <a:r>
              <a:rPr lang="hu-HU" sz="2000" smtClean="0">
                <a:latin typeface="Verdana" pitchFamily="34" charset="0"/>
              </a:rPr>
              <a:t>KH illetékes főosztálya</a:t>
            </a:r>
          </a:p>
          <a:p>
            <a:pPr lvl="2">
              <a:buFont typeface="Wingdings 2" pitchFamily="18" charset="2"/>
              <a:buNone/>
            </a:pPr>
            <a:r>
              <a:rPr lang="hu-HU" sz="2000" smtClean="0">
                <a:latin typeface="Verdana" pitchFamily="34" charset="0"/>
              </a:rPr>
              <a:t>    (megyén belüli és            	  megyén kívüli   	  egyaránt)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hu-HU" sz="2000" smtClean="0">
                <a:latin typeface="Verdana" pitchFamily="34" charset="0"/>
              </a:rPr>
              <a:t>Ügyintézési határidő: 21/15 nap</a:t>
            </a:r>
          </a:p>
          <a:p>
            <a:r>
              <a:rPr lang="hu-HU" sz="2000" smtClean="0">
                <a:latin typeface="Verdana" pitchFamily="34" charset="0"/>
              </a:rPr>
              <a:t>Az eljárás megindításához a szakági jogszabályok által kötelezően előírt iratanyag csatolása szükséges az engedélyező hatósághoz (ügytípusonként változó).</a:t>
            </a:r>
          </a:p>
          <a:p>
            <a:r>
              <a:rPr lang="hu-HU" sz="2000" smtClean="0">
                <a:latin typeface="Verdana" pitchFamily="34" charset="0"/>
              </a:rPr>
              <a:t>Ha kötelező munkarész hiányos =&gt; eljáró hatóság kerül felszólításra hiányosságai pótlására</a:t>
            </a:r>
          </a:p>
          <a:p>
            <a:r>
              <a:rPr lang="hu-HU" sz="2000" smtClean="0">
                <a:latin typeface="Verdana" pitchFamily="34" charset="0"/>
              </a:rPr>
              <a:t>Ha egyéb adat, információ szükséges =&gt; közvetlen hiánypótlás a kérelmezőnek</a:t>
            </a:r>
          </a:p>
          <a:p>
            <a:r>
              <a:rPr lang="hu-HU" sz="2000" smtClean="0">
                <a:latin typeface="Verdana" pitchFamily="34" charset="0"/>
              </a:rPr>
              <a:t>Amennyiben a hiánypótlás határidőre nem teljesül, a szakhatóság értesíti erről az eljáró hatóságot.</a:t>
            </a:r>
          </a:p>
          <a:p>
            <a:r>
              <a:rPr lang="hu-HU" sz="2000" smtClean="0">
                <a:latin typeface="Verdana" pitchFamily="34" charset="0"/>
              </a:rPr>
              <a:t>Szükséges iratanyag rendelkezésre állása esetén szakhatósági állásfoglalás kerül kiadása (szükséges esetén feltételekkel).</a:t>
            </a:r>
          </a:p>
          <a:p>
            <a:pPr algn="just" eaLnBrk="1" hangingPunct="1">
              <a:buFont typeface="Wingdings 2" pitchFamily="18" charset="2"/>
              <a:buNone/>
            </a:pPr>
            <a:endParaRPr lang="hu-HU" sz="2800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12379809-284A-4030-8BAC-E9F9F55A2B8D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12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30723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30726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30724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Szakhatósági állásfoglalás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hu-HU" sz="2000" smtClean="0"/>
          </a:p>
          <a:p>
            <a:endParaRPr lang="hu-HU" sz="2000" smtClean="0"/>
          </a:p>
          <a:p>
            <a:r>
              <a:rPr lang="hu-HU" sz="2000" smtClean="0"/>
              <a:t>Ügyintézési határidő: a megkereső Főosztály által tűzött határidő (általában 15 nap).</a:t>
            </a:r>
          </a:p>
          <a:p>
            <a:r>
              <a:rPr lang="hu-HU" sz="2000" smtClean="0"/>
              <a:t>Jogszabályban előírt munkarész hiánya v. egyéb hiányosság esetén az eljáró Főosztály kerül értesítésre, aki hiánypótlásra hívja fel az ügyfelet.</a:t>
            </a:r>
          </a:p>
          <a:p>
            <a:r>
              <a:rPr lang="hu-HU" sz="2000" smtClean="0"/>
              <a:t>A szakkérdést vizsgáló főosztály közvetlenül nem hívja fel hiánypótlásra az ügyfelet.</a:t>
            </a:r>
          </a:p>
          <a:p>
            <a:r>
              <a:rPr lang="hu-HU" sz="2000" smtClean="0"/>
              <a:t>A szakkérdés vizsgálata eredményéről az eljáró Főosztály kerül értesítésre (feltétel is meghatározható).</a:t>
            </a:r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51A15B9A-79CC-4ADA-B5B9-BFD058577250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13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32771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32774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32772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Szakkérdés vizsgálata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artalom helye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hu-HU" sz="2000" smtClean="0">
              <a:latin typeface="Verdana" pitchFamily="34" charset="0"/>
            </a:endParaRPr>
          </a:p>
          <a:p>
            <a:endParaRPr lang="hu-HU" sz="2000" smtClean="0">
              <a:latin typeface="Verdana" pitchFamily="34" charset="0"/>
            </a:endParaRPr>
          </a:p>
          <a:p>
            <a:r>
              <a:rPr lang="hu-HU" sz="2000" b="1" smtClean="0">
                <a:latin typeface="Verdana" pitchFamily="34" charset="0"/>
              </a:rPr>
              <a:t>Ügyfélfogadás:</a:t>
            </a:r>
          </a:p>
          <a:p>
            <a:pPr lvl="1"/>
            <a:r>
              <a:rPr lang="hu-HU" sz="2000" smtClean="0">
                <a:latin typeface="Verdana" pitchFamily="34" charset="0"/>
              </a:rPr>
              <a:t>Ügyfélfogadási időben</a:t>
            </a:r>
          </a:p>
          <a:p>
            <a:pPr lvl="1"/>
            <a:r>
              <a:rPr lang="hu-HU" sz="2000" smtClean="0">
                <a:latin typeface="Verdana" pitchFamily="34" charset="0"/>
              </a:rPr>
              <a:t>Előzetes egyeztetés alapján</a:t>
            </a:r>
          </a:p>
          <a:p>
            <a:pPr>
              <a:buFont typeface="Wingdings 2" pitchFamily="18" charset="2"/>
              <a:buNone/>
            </a:pPr>
            <a:endParaRPr lang="hu-HU" sz="2000" smtClean="0">
              <a:latin typeface="Verdana" pitchFamily="34" charset="0"/>
            </a:endParaRPr>
          </a:p>
          <a:p>
            <a:pPr>
              <a:buFont typeface="Wingdings 2" pitchFamily="18" charset="2"/>
              <a:buNone/>
            </a:pPr>
            <a:endParaRPr lang="hu-HU" sz="2000" smtClean="0">
              <a:latin typeface="Verdana" pitchFamily="34" charset="0"/>
            </a:endParaRPr>
          </a:p>
          <a:p>
            <a:r>
              <a:rPr lang="hu-HU" sz="2000" b="1" smtClean="0">
                <a:latin typeface="Verdana" pitchFamily="34" charset="0"/>
              </a:rPr>
              <a:t>Szakmai konzultáció:</a:t>
            </a:r>
          </a:p>
          <a:p>
            <a:pPr lvl="1"/>
            <a:r>
              <a:rPr lang="hu-HU" sz="2000" smtClean="0">
                <a:latin typeface="Verdana" pitchFamily="34" charset="0"/>
              </a:rPr>
              <a:t>Folyamatban levő eljárás hiányában</a:t>
            </a:r>
          </a:p>
          <a:p>
            <a:pPr algn="just" eaLnBrk="1" hangingPunct="1">
              <a:buFont typeface="Wingdings 2" pitchFamily="18" charset="2"/>
              <a:buNone/>
            </a:pPr>
            <a:endParaRPr lang="hu-HU" sz="2800" smtClean="0"/>
          </a:p>
        </p:txBody>
      </p:sp>
      <p:sp>
        <p:nvSpPr>
          <p:cNvPr id="6" name="Dia számának helye 5"/>
          <p:cNvSpPr txBox="1">
            <a:spLocks noGrp="1"/>
          </p:cNvSpPr>
          <p:nvPr/>
        </p:nvSpPr>
        <p:spPr>
          <a:xfrm>
            <a:off x="8229600" y="6473825"/>
            <a:ext cx="758825" cy="247650"/>
          </a:xfrm>
          <a:prstGeom prst="rect">
            <a:avLst/>
          </a:prstGeom>
          <a:noFill/>
        </p:spPr>
        <p:txBody>
          <a:bodyPr/>
          <a:lstStyle/>
          <a:p>
            <a:pPr algn="r">
              <a:defRPr/>
            </a:pPr>
            <a:fld id="{CFA10C7F-B091-4DF6-8989-F2D691B24AF4}" type="slidenum">
              <a:rPr lang="hu-HU" sz="1200">
                <a:solidFill>
                  <a:schemeClr val="accent1">
                    <a:shade val="75000"/>
                  </a:schemeClr>
                </a:solidFill>
              </a:rPr>
              <a:pPr algn="r">
                <a:defRPr/>
              </a:pPr>
              <a:t>14</a:t>
            </a:fld>
            <a:endParaRPr lang="hu-HU" sz="1200">
              <a:solidFill>
                <a:schemeClr val="accent1">
                  <a:shade val="75000"/>
                </a:schemeClr>
              </a:solidFill>
            </a:endParaRPr>
          </a:p>
        </p:txBody>
      </p:sp>
      <p:grpSp>
        <p:nvGrpSpPr>
          <p:cNvPr id="34819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34822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34820" name="Rectangle 10"/>
          <p:cNvSpPr>
            <a:spLocks/>
          </p:cNvSpPr>
          <p:nvPr/>
        </p:nvSpPr>
        <p:spPr bwMode="auto">
          <a:xfrm>
            <a:off x="611188" y="260350"/>
            <a:ext cx="669766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hu-HU" sz="2800">
                <a:solidFill>
                  <a:schemeClr val="tx2"/>
                </a:solidFill>
                <a:latin typeface="Arial Black" pitchFamily="34" charset="0"/>
              </a:rPr>
              <a:t>Kapcsolattartás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endParaRPr lang="hu-HU" b="1" smtClean="0"/>
          </a:p>
          <a:p>
            <a:pPr algn="ctr">
              <a:buFont typeface="Wingdings 2" pitchFamily="18" charset="2"/>
              <a:buNone/>
            </a:pPr>
            <a:endParaRPr lang="hu-HU" sz="2000" smtClean="0"/>
          </a:p>
          <a:p>
            <a:pPr algn="ctr">
              <a:buFont typeface="Wingdings 2" pitchFamily="18" charset="2"/>
              <a:buNone/>
            </a:pPr>
            <a:endParaRPr lang="hu-HU" b="1" smtClean="0"/>
          </a:p>
        </p:txBody>
      </p:sp>
      <p:grpSp>
        <p:nvGrpSpPr>
          <p:cNvPr id="36866" name="Csoportba foglalás 3"/>
          <p:cNvGrpSpPr>
            <a:grpSpLocks/>
          </p:cNvGrpSpPr>
          <p:nvPr/>
        </p:nvGrpSpPr>
        <p:grpSpPr bwMode="auto">
          <a:xfrm>
            <a:off x="8172450" y="188913"/>
            <a:ext cx="785813" cy="801687"/>
            <a:chOff x="8174038" y="188913"/>
            <a:chExt cx="785812" cy="801687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6913" y="188913"/>
              <a:ext cx="500062" cy="504825"/>
            </a:xfrm>
            <a:prstGeom prst="rect">
              <a:avLst/>
            </a:prstGeom>
            <a:solidFill>
              <a:srgbClr val="F9DAAD">
                <a:alpha val="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sp>
          <p:nvSpPr>
            <p:cNvPr id="36869" name="Szövegdoboz 5"/>
            <p:cNvSpPr txBox="1">
              <a:spLocks noChangeArrowheads="1"/>
            </p:cNvSpPr>
            <p:nvPr/>
          </p:nvSpPr>
          <p:spPr bwMode="auto">
            <a:xfrm>
              <a:off x="8174038" y="760413"/>
              <a:ext cx="785812" cy="230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hu-HU" sz="900"/>
                <a:t>GYMSMKH</a:t>
              </a:r>
            </a:p>
          </p:txBody>
        </p:sp>
      </p:grp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250825" y="2708275"/>
            <a:ext cx="85693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accent1"/>
              </a:buClr>
              <a:buSzPct val="70000"/>
              <a:buFont typeface="Wingdings 2" pitchFamily="18" charset="2"/>
              <a:buNone/>
              <a:defRPr/>
            </a:pPr>
            <a:r>
              <a:rPr lang="hu-HU" sz="36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Köszönöm a figyelmet!</a:t>
            </a:r>
            <a:endParaRPr lang="hu-HU" sz="36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6_Túra">
  <a:themeElements>
    <a:clrScheme name="Tú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6_Túra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Tú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úra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1146</TotalTime>
  <Words>675</Words>
  <Application>Microsoft Office PowerPoint</Application>
  <PresentationFormat>Diavetítés a képernyőre (4:3 oldalarány)</PresentationFormat>
  <Paragraphs>185</Paragraphs>
  <Slides>15</Slides>
  <Notes>15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Tervezősablon</vt:lpstr>
      </vt:variant>
      <vt:variant>
        <vt:i4>5</vt:i4>
      </vt:variant>
      <vt:variant>
        <vt:lpstr>Diacímek</vt:lpstr>
      </vt:variant>
      <vt:variant>
        <vt:i4>15</vt:i4>
      </vt:variant>
    </vt:vector>
  </HeadingPairs>
  <TitlesOfParts>
    <vt:vector size="25" baseType="lpstr">
      <vt:lpstr>Arial</vt:lpstr>
      <vt:lpstr>Wingdings 2</vt:lpstr>
      <vt:lpstr>Calibri</vt:lpstr>
      <vt:lpstr>Verdana</vt:lpstr>
      <vt:lpstr>Arial Black</vt:lpstr>
      <vt:lpstr>6_Túra</vt:lpstr>
      <vt:lpstr>6_Túra</vt:lpstr>
      <vt:lpstr>6_Túra</vt:lpstr>
      <vt:lpstr>6_Túra</vt:lpstr>
      <vt:lpstr>6_Túra</vt:lpstr>
      <vt:lpstr>1. dia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</vt:vector>
  </TitlesOfParts>
  <Company>NYDRKH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Győr-moson-sopron megyei kormányhivatal</dc:title>
  <dc:creator>feherne.margit</dc:creator>
  <cp:lastModifiedBy>KiralyBe</cp:lastModifiedBy>
  <cp:revision>63</cp:revision>
  <dcterms:created xsi:type="dcterms:W3CDTF">2011-02-10T12:18:50Z</dcterms:created>
  <dcterms:modified xsi:type="dcterms:W3CDTF">2016-06-24T08:50:21Z</dcterms:modified>
</cp:coreProperties>
</file>