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Default Extension="tiff" ContentType="image/tiff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7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8" r:id="rId3"/>
    <p:sldId id="259" r:id="rId4"/>
    <p:sldId id="283" r:id="rId5"/>
    <p:sldId id="285" r:id="rId6"/>
    <p:sldId id="313" r:id="rId7"/>
    <p:sldId id="314" r:id="rId8"/>
    <p:sldId id="315" r:id="rId9"/>
    <p:sldId id="316" r:id="rId10"/>
    <p:sldId id="289" r:id="rId11"/>
    <p:sldId id="286" r:id="rId12"/>
    <p:sldId id="288" r:id="rId13"/>
    <p:sldId id="287" r:id="rId14"/>
    <p:sldId id="290" r:id="rId15"/>
    <p:sldId id="291" r:id="rId16"/>
    <p:sldId id="292" r:id="rId17"/>
    <p:sldId id="293" r:id="rId18"/>
    <p:sldId id="294" r:id="rId19"/>
    <p:sldId id="297" r:id="rId20"/>
    <p:sldId id="298" r:id="rId21"/>
    <p:sldId id="299" r:id="rId22"/>
    <p:sldId id="300" r:id="rId23"/>
    <p:sldId id="301" r:id="rId24"/>
    <p:sldId id="317" r:id="rId25"/>
    <p:sldId id="302" r:id="rId26"/>
    <p:sldId id="303" r:id="rId27"/>
    <p:sldId id="304" r:id="rId28"/>
    <p:sldId id="305" r:id="rId29"/>
    <p:sldId id="308" r:id="rId30"/>
    <p:sldId id="310" r:id="rId31"/>
    <p:sldId id="309" r:id="rId32"/>
    <p:sldId id="311" r:id="rId33"/>
    <p:sldId id="312" r:id="rId34"/>
    <p:sldId id="306" r:id="rId35"/>
    <p:sldId id="307" r:id="rId36"/>
    <p:sldId id="278" r:id="rId3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6760106-3890-484E-B958-51D7F525E624}">
  <a:tblStyle styleId="{B6760106-3890-484E-B958-51D7F525E624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1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99B28-D6F9-4B6E-8510-7FC1C37701E2}" type="datetimeFigureOut">
              <a:rPr lang="hu-HU" smtClean="0"/>
              <a:pPr/>
              <a:t>2016.06.24.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ED8E2-31F9-4CB7-B557-C39ACAC96D7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="" xmlns:p14="http://schemas.microsoft.com/office/powerpoint/2010/main" val="1923570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252938560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700301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3732995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087799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216912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694800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3641785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378173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378173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378173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165858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5735817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319214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2748960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862975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1194373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9620528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6098014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041913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1494862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1141978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32672028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8151315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5640364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5640364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3142310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6588737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1881666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33819302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3254666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32966571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3062498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6179741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5869492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38486680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41917659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2122884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1169100" y="533390"/>
            <a:ext cx="7441499" cy="5362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533400" y="3337825"/>
            <a:ext cx="5325600" cy="2986799"/>
          </a:xfrm>
          <a:prstGeom prst="rect">
            <a:avLst/>
          </a:prstGeom>
          <a:ln w="1143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rgbClr val="111111"/>
              </a:buClr>
              <a:buSzPct val="100000"/>
              <a:defRPr sz="6000">
                <a:solidFill>
                  <a:srgbClr val="111111"/>
                </a:solidFill>
              </a:defRPr>
            </a:lvl1pPr>
            <a:lvl2pPr lvl="1" algn="ctr">
              <a:spcBef>
                <a:spcPts val="0"/>
              </a:spcBef>
              <a:buClr>
                <a:srgbClr val="111111"/>
              </a:buClr>
              <a:buSzPct val="100000"/>
              <a:defRPr sz="6000">
                <a:solidFill>
                  <a:srgbClr val="111111"/>
                </a:solidFill>
              </a:defRPr>
            </a:lvl2pPr>
            <a:lvl3pPr lvl="2" algn="ctr">
              <a:spcBef>
                <a:spcPts val="0"/>
              </a:spcBef>
              <a:buClr>
                <a:srgbClr val="111111"/>
              </a:buClr>
              <a:buSzPct val="100000"/>
              <a:defRPr sz="6000">
                <a:solidFill>
                  <a:srgbClr val="111111"/>
                </a:solidFill>
              </a:defRPr>
            </a:lvl3pPr>
            <a:lvl4pPr lvl="3" algn="ctr">
              <a:spcBef>
                <a:spcPts val="0"/>
              </a:spcBef>
              <a:buClr>
                <a:srgbClr val="111111"/>
              </a:buClr>
              <a:buSzPct val="100000"/>
              <a:defRPr sz="6000">
                <a:solidFill>
                  <a:srgbClr val="111111"/>
                </a:solidFill>
              </a:defRPr>
            </a:lvl4pPr>
            <a:lvl5pPr lvl="4" algn="ctr">
              <a:spcBef>
                <a:spcPts val="0"/>
              </a:spcBef>
              <a:buClr>
                <a:srgbClr val="111111"/>
              </a:buClr>
              <a:buSzPct val="100000"/>
              <a:defRPr sz="6000">
                <a:solidFill>
                  <a:srgbClr val="111111"/>
                </a:solidFill>
              </a:defRPr>
            </a:lvl5pPr>
            <a:lvl6pPr lvl="5" algn="ctr">
              <a:spcBef>
                <a:spcPts val="0"/>
              </a:spcBef>
              <a:buClr>
                <a:srgbClr val="111111"/>
              </a:buClr>
              <a:buSzPct val="100000"/>
              <a:defRPr sz="6000">
                <a:solidFill>
                  <a:srgbClr val="111111"/>
                </a:solidFill>
              </a:defRPr>
            </a:lvl6pPr>
            <a:lvl7pPr lvl="6" algn="ctr">
              <a:spcBef>
                <a:spcPts val="0"/>
              </a:spcBef>
              <a:buClr>
                <a:srgbClr val="111111"/>
              </a:buClr>
              <a:buSzPct val="100000"/>
              <a:defRPr sz="6000">
                <a:solidFill>
                  <a:srgbClr val="111111"/>
                </a:solidFill>
              </a:defRPr>
            </a:lvl7pPr>
            <a:lvl8pPr lvl="7" algn="ctr">
              <a:spcBef>
                <a:spcPts val="0"/>
              </a:spcBef>
              <a:buClr>
                <a:srgbClr val="111111"/>
              </a:buClr>
              <a:buSzPct val="100000"/>
              <a:defRPr sz="6000">
                <a:solidFill>
                  <a:srgbClr val="111111"/>
                </a:solidFill>
              </a:defRPr>
            </a:lvl8pPr>
            <a:lvl9pPr lvl="8" algn="ctr">
              <a:spcBef>
                <a:spcPts val="0"/>
              </a:spcBef>
              <a:buClr>
                <a:srgbClr val="111111"/>
              </a:buClr>
              <a:buSzPct val="100000"/>
              <a:defRPr sz="6000">
                <a:solidFill>
                  <a:srgbClr val="11111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>
            <a:off x="1169100" y="533390"/>
            <a:ext cx="7441499" cy="5362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533400" y="3939900"/>
            <a:ext cx="5270100" cy="1546500"/>
          </a:xfrm>
          <a:prstGeom prst="rect">
            <a:avLst/>
          </a:prstGeom>
          <a:ln w="1143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SzPct val="100000"/>
              <a:defRPr sz="4000"/>
            </a:lvl1pPr>
            <a:lvl2pPr lvl="1" rtl="0">
              <a:spcBef>
                <a:spcPts val="0"/>
              </a:spcBef>
              <a:buSzPct val="100000"/>
              <a:defRPr sz="4000"/>
            </a:lvl2pPr>
            <a:lvl3pPr lvl="2" rtl="0">
              <a:spcBef>
                <a:spcPts val="0"/>
              </a:spcBef>
              <a:buSzPct val="100000"/>
              <a:defRPr sz="4000"/>
            </a:lvl3pPr>
            <a:lvl4pPr lvl="3" rtl="0">
              <a:spcBef>
                <a:spcPts val="0"/>
              </a:spcBef>
              <a:buSzPct val="100000"/>
              <a:defRPr sz="4000"/>
            </a:lvl4pPr>
            <a:lvl5pPr lvl="4" rtl="0">
              <a:spcBef>
                <a:spcPts val="0"/>
              </a:spcBef>
              <a:buSzPct val="100000"/>
              <a:defRPr sz="4000"/>
            </a:lvl5pPr>
            <a:lvl6pPr lvl="5" rtl="0">
              <a:spcBef>
                <a:spcPts val="0"/>
              </a:spcBef>
              <a:buSzPct val="100000"/>
              <a:defRPr sz="4000"/>
            </a:lvl6pPr>
            <a:lvl7pPr lvl="6" rtl="0">
              <a:spcBef>
                <a:spcPts val="0"/>
              </a:spcBef>
              <a:buSzPct val="100000"/>
              <a:defRPr sz="4000"/>
            </a:lvl7pPr>
            <a:lvl8pPr lvl="7" rtl="0">
              <a:spcBef>
                <a:spcPts val="0"/>
              </a:spcBef>
              <a:buSzPct val="100000"/>
              <a:defRPr sz="4000"/>
            </a:lvl8pPr>
            <a:lvl9pPr lvl="8" rtl="0">
              <a:spcBef>
                <a:spcPts val="0"/>
              </a:spcBef>
              <a:buSzPct val="100000"/>
              <a:defRPr sz="4000"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ubTitle" idx="1"/>
          </p:nvPr>
        </p:nvSpPr>
        <p:spPr>
          <a:xfrm>
            <a:off x="533400" y="5684600"/>
            <a:ext cx="7783500" cy="639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111111"/>
              </a:buClr>
              <a:buSzPct val="100000"/>
              <a:buNone/>
              <a:defRPr sz="2600" i="1"/>
            </a:lvl1pPr>
            <a:lvl2pPr lvl="1" rtl="0">
              <a:spcBef>
                <a:spcPts val="0"/>
              </a:spcBef>
              <a:buClr>
                <a:srgbClr val="111111"/>
              </a:buClr>
              <a:buSzPct val="100000"/>
              <a:buNone/>
              <a:defRPr sz="2600" i="1"/>
            </a:lvl2pPr>
            <a:lvl3pPr lvl="2" rtl="0">
              <a:spcBef>
                <a:spcPts val="0"/>
              </a:spcBef>
              <a:buClr>
                <a:srgbClr val="111111"/>
              </a:buClr>
              <a:buSzPct val="100000"/>
              <a:buNone/>
              <a:defRPr sz="2600" i="1"/>
            </a:lvl3pPr>
            <a:lvl4pPr lvl="3" rtl="0">
              <a:spcBef>
                <a:spcPts val="0"/>
              </a:spcBef>
              <a:buClr>
                <a:srgbClr val="111111"/>
              </a:buClr>
              <a:buSzPct val="100000"/>
              <a:buNone/>
              <a:defRPr sz="2600" i="1"/>
            </a:lvl4pPr>
            <a:lvl5pPr lvl="4" rtl="0">
              <a:spcBef>
                <a:spcPts val="0"/>
              </a:spcBef>
              <a:buClr>
                <a:srgbClr val="111111"/>
              </a:buClr>
              <a:buSzPct val="100000"/>
              <a:buNone/>
              <a:defRPr sz="2600" i="1"/>
            </a:lvl5pPr>
            <a:lvl6pPr lvl="5" rtl="0">
              <a:spcBef>
                <a:spcPts val="0"/>
              </a:spcBef>
              <a:buClr>
                <a:srgbClr val="111111"/>
              </a:buClr>
              <a:buSzPct val="100000"/>
              <a:buNone/>
              <a:defRPr sz="2600" i="1"/>
            </a:lvl6pPr>
            <a:lvl7pPr lvl="6" rtl="0">
              <a:spcBef>
                <a:spcPts val="0"/>
              </a:spcBef>
              <a:buClr>
                <a:srgbClr val="111111"/>
              </a:buClr>
              <a:buSzPct val="100000"/>
              <a:buNone/>
              <a:defRPr sz="2600" i="1"/>
            </a:lvl7pPr>
            <a:lvl8pPr lvl="7" rtl="0">
              <a:spcBef>
                <a:spcPts val="0"/>
              </a:spcBef>
              <a:buClr>
                <a:srgbClr val="111111"/>
              </a:buClr>
              <a:buSzPct val="100000"/>
              <a:buNone/>
              <a:defRPr sz="2600" i="1"/>
            </a:lvl8pPr>
            <a:lvl9pPr lvl="8" rtl="0">
              <a:spcBef>
                <a:spcPts val="0"/>
              </a:spcBef>
              <a:buClr>
                <a:srgbClr val="111111"/>
              </a:buClr>
              <a:buSzPct val="100000"/>
              <a:buNone/>
              <a:defRPr sz="2600" i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1169100" y="961800"/>
            <a:ext cx="7441499" cy="5362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533400" y="533400"/>
            <a:ext cx="2106599" cy="1309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203050" y="1205250"/>
            <a:ext cx="5185199" cy="4899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800"/>
            </a:lvl1pPr>
            <a:lvl2pPr lvl="1">
              <a:spcBef>
                <a:spcPts val="0"/>
              </a:spcBef>
              <a:buSzPct val="100000"/>
              <a:defRPr sz="2200"/>
            </a:lvl2pPr>
            <a:lvl3pPr lvl="2">
              <a:spcBef>
                <a:spcPts val="0"/>
              </a:spcBef>
              <a:buSzPct val="100000"/>
              <a:defRPr sz="2200"/>
            </a:lvl3pPr>
            <a:lvl4pPr lvl="3">
              <a:spcBef>
                <a:spcPts val="0"/>
              </a:spcBef>
              <a:buSzPct val="100000"/>
              <a:defRPr sz="2200"/>
            </a:lvl4pPr>
            <a:lvl5pPr lvl="4">
              <a:spcBef>
                <a:spcPts val="0"/>
              </a:spcBef>
              <a:buSzPct val="100000"/>
              <a:defRPr sz="2200"/>
            </a:lvl5pPr>
            <a:lvl6pPr lvl="5">
              <a:spcBef>
                <a:spcPts val="0"/>
              </a:spcBef>
              <a:buSzPct val="100000"/>
              <a:defRPr sz="2200"/>
            </a:lvl6pPr>
            <a:lvl7pPr lvl="6">
              <a:spcBef>
                <a:spcPts val="0"/>
              </a:spcBef>
              <a:buSzPct val="100000"/>
              <a:defRPr sz="2200"/>
            </a:lvl7pPr>
            <a:lvl8pPr lvl="7">
              <a:spcBef>
                <a:spcPts val="0"/>
              </a:spcBef>
              <a:buSzPct val="100000"/>
              <a:defRPr sz="2200"/>
            </a:lvl8pPr>
            <a:lvl9pPr lvl="8">
              <a:spcBef>
                <a:spcPts val="0"/>
              </a:spcBef>
              <a:buSzPct val="100000"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759900" y="747600"/>
            <a:ext cx="7624199" cy="5362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533400" y="533400"/>
            <a:ext cx="2106599" cy="1309199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rgbClr val="999999"/>
              </a:buClr>
              <a:buSzPct val="100000"/>
              <a:buFont typeface="Roboto Slab"/>
              <a:buNone/>
              <a:defRPr sz="2400">
                <a:solidFill>
                  <a:srgbClr val="999999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buClr>
                <a:srgbClr val="999999"/>
              </a:buClr>
              <a:buSzPct val="100000"/>
              <a:buFont typeface="Roboto Slab"/>
              <a:buNone/>
              <a:defRPr sz="2400">
                <a:solidFill>
                  <a:srgbClr val="999999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buClr>
                <a:srgbClr val="999999"/>
              </a:buClr>
              <a:buSzPct val="100000"/>
              <a:buFont typeface="Roboto Slab"/>
              <a:buNone/>
              <a:defRPr sz="2400">
                <a:solidFill>
                  <a:srgbClr val="999999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buClr>
                <a:srgbClr val="999999"/>
              </a:buClr>
              <a:buSzPct val="100000"/>
              <a:buFont typeface="Roboto Slab"/>
              <a:buNone/>
              <a:defRPr sz="2400">
                <a:solidFill>
                  <a:srgbClr val="999999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buClr>
                <a:srgbClr val="999999"/>
              </a:buClr>
              <a:buSzPct val="100000"/>
              <a:buFont typeface="Roboto Slab"/>
              <a:buNone/>
              <a:defRPr sz="2400">
                <a:solidFill>
                  <a:srgbClr val="999999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buClr>
                <a:srgbClr val="999999"/>
              </a:buClr>
              <a:buSzPct val="100000"/>
              <a:buFont typeface="Roboto Slab"/>
              <a:buNone/>
              <a:defRPr sz="2400">
                <a:solidFill>
                  <a:srgbClr val="999999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buClr>
                <a:srgbClr val="999999"/>
              </a:buClr>
              <a:buSzPct val="100000"/>
              <a:buFont typeface="Roboto Slab"/>
              <a:buNone/>
              <a:defRPr sz="2400">
                <a:solidFill>
                  <a:srgbClr val="999999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buClr>
                <a:srgbClr val="999999"/>
              </a:buClr>
              <a:buSzPct val="100000"/>
              <a:buFont typeface="Roboto Slab"/>
              <a:buNone/>
              <a:defRPr sz="2400">
                <a:solidFill>
                  <a:srgbClr val="999999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buClr>
                <a:srgbClr val="999999"/>
              </a:buClr>
              <a:buSzPct val="100000"/>
              <a:buFont typeface="Roboto Slab"/>
              <a:buNone/>
              <a:defRPr sz="2400">
                <a:solidFill>
                  <a:srgbClr val="999999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203050" y="1205250"/>
            <a:ext cx="5185199" cy="489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999999"/>
              </a:buClr>
              <a:buSzPct val="100000"/>
              <a:buFont typeface="Georgia"/>
              <a:buChar char="□"/>
              <a:defRPr sz="300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480"/>
              </a:spcBef>
              <a:buClr>
                <a:srgbClr val="999999"/>
              </a:buClr>
              <a:buSzPct val="100000"/>
              <a:buFont typeface="Georgia"/>
              <a:buChar char="■"/>
              <a:defRPr sz="240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480"/>
              </a:spcBef>
              <a:buClr>
                <a:srgbClr val="999999"/>
              </a:buClr>
              <a:buSzPct val="100000"/>
              <a:buFont typeface="Georgia"/>
              <a:buChar char="▣"/>
              <a:defRPr sz="240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360"/>
              </a:spcBef>
              <a:buClr>
                <a:srgbClr val="999999"/>
              </a:buClr>
              <a:buSzPct val="100000"/>
              <a:buFont typeface="Georgia"/>
              <a:defRPr sz="180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360"/>
              </a:spcBef>
              <a:buClr>
                <a:srgbClr val="999999"/>
              </a:buClr>
              <a:buSzPct val="100000"/>
              <a:buFont typeface="Georgia"/>
              <a:defRPr sz="180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360"/>
              </a:spcBef>
              <a:buClr>
                <a:srgbClr val="999999"/>
              </a:buClr>
              <a:buSzPct val="100000"/>
              <a:buFont typeface="Georgia"/>
              <a:defRPr sz="180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360"/>
              </a:spcBef>
              <a:buClr>
                <a:srgbClr val="999999"/>
              </a:buClr>
              <a:buSzPct val="100000"/>
              <a:buFont typeface="Georgia"/>
              <a:defRPr sz="180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360"/>
              </a:spcBef>
              <a:buClr>
                <a:srgbClr val="999999"/>
              </a:buClr>
              <a:buSzPct val="100000"/>
              <a:buFont typeface="Georgia"/>
              <a:defRPr sz="180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360"/>
              </a:spcBef>
              <a:buClr>
                <a:srgbClr val="999999"/>
              </a:buClr>
              <a:buSzPct val="100000"/>
              <a:buFont typeface="Georgia"/>
              <a:defRPr sz="1800">
                <a:solidFill>
                  <a:srgbClr val="11111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6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kompolti.krisztina@nkh.gov.h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hyperlink" Target="mailto:hujber.karoly@nkh.gov.hu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kalmar.eva@nkh.gov.hu" TargetMode="External"/><Relationship Id="rId7" Type="http://schemas.openxmlformats.org/officeDocument/2006/relationships/hyperlink" Target="mailto:nemeth.edina@nkh.gov.hu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hujber.karoly@nkh.gov.hu" TargetMode="External"/><Relationship Id="rId5" Type="http://schemas.openxmlformats.org/officeDocument/2006/relationships/hyperlink" Target="mailto:koteles.laszlo@nkh.gov.hu" TargetMode="External"/><Relationship Id="rId4" Type="http://schemas.openxmlformats.org/officeDocument/2006/relationships/hyperlink" Target="mailto:toth.anett@nkh.gov.hu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ctrTitle"/>
          </p:nvPr>
        </p:nvSpPr>
        <p:spPr>
          <a:xfrm>
            <a:off x="899592" y="764704"/>
            <a:ext cx="7416824" cy="532859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hu-HU" sz="4400" u="sng" dirty="0" smtClean="0"/>
              <a:t/>
            </a:r>
            <a:br>
              <a:rPr lang="hu-HU" sz="4400" u="sng" dirty="0" smtClean="0"/>
            </a:br>
            <a:r>
              <a:rPr lang="hu-HU" sz="4400" u="sng" dirty="0" smtClean="0"/>
              <a:t/>
            </a:r>
            <a:br>
              <a:rPr lang="hu-HU" sz="4400" u="sng" dirty="0" smtClean="0"/>
            </a:br>
            <a:r>
              <a:rPr lang="hu-HU" sz="4400" u="sng" dirty="0" smtClean="0"/>
              <a:t/>
            </a:r>
            <a:br>
              <a:rPr lang="hu-HU" sz="4400" u="sng" dirty="0" smtClean="0"/>
            </a:br>
            <a:r>
              <a:rPr lang="hu-HU" sz="4400" u="sng" dirty="0" smtClean="0"/>
              <a:t/>
            </a:r>
            <a:br>
              <a:rPr lang="hu-HU" sz="4400" u="sng" dirty="0" smtClean="0"/>
            </a:br>
            <a:r>
              <a:rPr lang="hu-HU" sz="4400" u="sng" dirty="0" err="1" smtClean="0"/>
              <a:t>Ket</a:t>
            </a:r>
            <a:r>
              <a:rPr lang="hu-HU" sz="4400" u="sng" dirty="0" smtClean="0"/>
              <a:t>. módosítással kapcsolatos szimpózium </a:t>
            </a:r>
            <a:r>
              <a:rPr lang="hu-HU" sz="4400" dirty="0" smtClean="0"/>
              <a:t/>
            </a:r>
            <a:br>
              <a:rPr lang="hu-HU" sz="4400" dirty="0" smtClean="0"/>
            </a:br>
            <a:r>
              <a:rPr lang="hu-HU" sz="4400" dirty="0" smtClean="0"/>
              <a:t/>
            </a:r>
            <a:br>
              <a:rPr lang="hu-HU" sz="4400" dirty="0" smtClean="0"/>
            </a:br>
            <a:r>
              <a:rPr lang="hu-HU" sz="4400" dirty="0" smtClean="0"/>
              <a:t/>
            </a:r>
            <a:br>
              <a:rPr lang="hu-HU" sz="4400" dirty="0" smtClean="0"/>
            </a:br>
            <a:r>
              <a:rPr lang="hu-HU" sz="3200" dirty="0" smtClean="0"/>
              <a:t>Közlekedési szakági engedélyezési eljárások</a:t>
            </a:r>
            <a:br>
              <a:rPr lang="hu-HU" sz="3200" dirty="0" smtClean="0"/>
            </a:br>
            <a:r>
              <a:rPr lang="hu-HU" sz="4400" dirty="0" smtClean="0"/>
              <a:t/>
            </a:r>
            <a:br>
              <a:rPr lang="hu-HU" sz="4400" dirty="0" smtClean="0"/>
            </a:br>
            <a:r>
              <a:rPr lang="hu-HU" sz="4400" dirty="0" smtClean="0"/>
              <a:t> </a:t>
            </a:r>
            <a:endParaRPr lang="en" sz="44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ctrTitle" idx="4294967295"/>
          </p:nvPr>
        </p:nvSpPr>
        <p:spPr>
          <a:xfrm>
            <a:off x="1115617" y="968124"/>
            <a:ext cx="6934108" cy="2244851"/>
          </a:xfrm>
          <a:prstGeom prst="rect">
            <a:avLst/>
          </a:prstGeom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hu-HU" sz="2800" dirty="0" smtClean="0"/>
              <a:t>Győr-Moson-Sopron Megyei Kormányhivatal Műszaki Engedélyezési és Fogyasztóvédelmi Főosztály</a:t>
            </a:r>
            <a:br>
              <a:rPr lang="hu-HU" sz="2800" dirty="0" smtClean="0"/>
            </a:br>
            <a:r>
              <a:rPr lang="hu-HU" sz="2800" dirty="0" smtClean="0"/>
              <a:t>Útügyi Osztály</a:t>
            </a:r>
            <a:endParaRPr lang="en" sz="2800" dirty="0"/>
          </a:p>
        </p:txBody>
      </p:sp>
      <p:sp>
        <p:nvSpPr>
          <p:cNvPr id="63" name="Shape 63"/>
          <p:cNvSpPr txBox="1">
            <a:spLocks noGrp="1"/>
          </p:cNvSpPr>
          <p:nvPr>
            <p:ph type="body" idx="4294967295"/>
          </p:nvPr>
        </p:nvSpPr>
        <p:spPr>
          <a:xfrm>
            <a:off x="1115616" y="3789040"/>
            <a:ext cx="5257759" cy="2304256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spcBef>
                <a:spcPts val="0"/>
              </a:spcBef>
              <a:buNone/>
            </a:pPr>
            <a:r>
              <a:rPr lang="hu-HU" sz="2000" dirty="0" smtClean="0"/>
              <a:t>Kompolti Krisztina</a:t>
            </a:r>
          </a:p>
          <a:p>
            <a:pPr lvl="0" algn="just" rtl="0">
              <a:spcBef>
                <a:spcPts val="0"/>
              </a:spcBef>
              <a:buNone/>
            </a:pPr>
            <a:r>
              <a:rPr lang="hu-HU" sz="2000" dirty="0" smtClean="0"/>
              <a:t>osztályvezető</a:t>
            </a:r>
            <a:r>
              <a:rPr lang="en" sz="2000" dirty="0" smtClean="0"/>
              <a:t> </a:t>
            </a:r>
          </a:p>
          <a:p>
            <a:pPr lvl="0" algn="just">
              <a:spcBef>
                <a:spcPts val="0"/>
              </a:spcBef>
              <a:buNone/>
            </a:pPr>
            <a:r>
              <a:rPr lang="hu-HU" sz="2000" dirty="0" err="1" smtClean="0">
                <a:hlinkClick r:id="rId3"/>
              </a:rPr>
              <a:t>kompolti.krisztina</a:t>
            </a:r>
            <a:r>
              <a:rPr lang="en" sz="2000" dirty="0" smtClean="0">
                <a:hlinkClick r:id="rId3"/>
              </a:rPr>
              <a:t>@</a:t>
            </a:r>
            <a:r>
              <a:rPr lang="hu-HU" sz="2000" dirty="0" err="1" smtClean="0">
                <a:hlinkClick r:id="rId3"/>
              </a:rPr>
              <a:t>nkh.gov.hu</a:t>
            </a:r>
            <a:endParaRPr lang="hu-HU" sz="2000" dirty="0" smtClean="0"/>
          </a:p>
          <a:p>
            <a:pPr lvl="0" algn="just">
              <a:spcBef>
                <a:spcPts val="0"/>
              </a:spcBef>
              <a:buNone/>
            </a:pPr>
            <a:endParaRPr lang="hu-HU" sz="2000" dirty="0" smtClean="0"/>
          </a:p>
          <a:p>
            <a:pPr lvl="0" algn="just">
              <a:spcBef>
                <a:spcPts val="0"/>
              </a:spcBef>
              <a:buNone/>
            </a:pPr>
            <a:r>
              <a:rPr lang="hu-HU" sz="2000" dirty="0" smtClean="0"/>
              <a:t>Hujber Károly</a:t>
            </a:r>
          </a:p>
          <a:p>
            <a:pPr lvl="0" algn="just">
              <a:spcBef>
                <a:spcPts val="0"/>
              </a:spcBef>
              <a:buNone/>
            </a:pPr>
            <a:r>
              <a:rPr lang="hu-HU" sz="2000" dirty="0" smtClean="0"/>
              <a:t>útügyi szakügyintéző</a:t>
            </a:r>
          </a:p>
          <a:p>
            <a:pPr lvl="0" algn="just">
              <a:spcBef>
                <a:spcPts val="0"/>
              </a:spcBef>
              <a:buNone/>
            </a:pPr>
            <a:r>
              <a:rPr lang="hu-HU" sz="2000" dirty="0" err="1" smtClean="0">
                <a:hlinkClick r:id="rId4"/>
              </a:rPr>
              <a:t>hujber.karoly</a:t>
            </a:r>
            <a:r>
              <a:rPr lang="hu-HU" sz="2000" dirty="0" smtClean="0">
                <a:hlinkClick r:id="rId4"/>
              </a:rPr>
              <a:t>@</a:t>
            </a:r>
            <a:r>
              <a:rPr lang="hu-HU" sz="2000" dirty="0" err="1" smtClean="0">
                <a:hlinkClick r:id="rId4"/>
              </a:rPr>
              <a:t>nkh.gov.hu</a:t>
            </a:r>
            <a:endParaRPr lang="hu-HU" sz="2000" dirty="0" smtClean="0"/>
          </a:p>
          <a:p>
            <a:pPr lvl="0" algn="just">
              <a:spcBef>
                <a:spcPts val="0"/>
              </a:spcBef>
              <a:buNone/>
            </a:pPr>
            <a:endParaRPr lang="en" sz="2000" dirty="0"/>
          </a:p>
        </p:txBody>
      </p:sp>
      <p:pic>
        <p:nvPicPr>
          <p:cNvPr id="6" name="Shape 64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6732240" y="3789040"/>
            <a:ext cx="1616966" cy="2282776"/>
          </a:xfrm>
          <a:prstGeom prst="rect">
            <a:avLst/>
          </a:prstGeom>
          <a:noFill/>
          <a:ln w="1143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ctrTitle"/>
          </p:nvPr>
        </p:nvSpPr>
        <p:spPr>
          <a:xfrm>
            <a:off x="1403648" y="1700808"/>
            <a:ext cx="5708399" cy="936104"/>
          </a:xfrm>
          <a:prstGeom prst="rect">
            <a:avLst/>
          </a:prstGeom>
          <a:ln w="38100"/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111111"/>
                </a:solidFill>
              </a:rPr>
              <a:t> </a:t>
            </a:r>
            <a:r>
              <a:rPr lang="hu-HU" sz="1800" b="1" dirty="0" smtClean="0">
                <a:solidFill>
                  <a:srgbClr val="111111"/>
                </a:solidFill>
              </a:rPr>
              <a:t>1991 – 2006  Győr-Moson-Sopron Megyei Közlekedési Felügyelet</a:t>
            </a:r>
            <a:endParaRPr lang="en" sz="1800" dirty="0"/>
          </a:p>
        </p:txBody>
      </p:sp>
      <p:sp>
        <p:nvSpPr>
          <p:cNvPr id="4" name="Shape 69"/>
          <p:cNvSpPr txBox="1">
            <a:spLocks/>
          </p:cNvSpPr>
          <p:nvPr/>
        </p:nvSpPr>
        <p:spPr>
          <a:xfrm>
            <a:off x="1403648" y="2780928"/>
            <a:ext cx="5708399" cy="7703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ct val="100000"/>
              <a:buFont typeface="Roboto Slab"/>
              <a:buNone/>
              <a:tabLst/>
              <a:defRPr/>
            </a:pPr>
            <a:r>
              <a:rPr kumimoji="0" lang="en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kumimoji="0" lang="hu-H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Roboto Slab"/>
                <a:ea typeface="Roboto Slab"/>
                <a:cs typeface="Roboto Slab"/>
                <a:sym typeface="Roboto Slab"/>
              </a:rPr>
              <a:t>2007</a:t>
            </a:r>
            <a:r>
              <a:rPr kumimoji="0" lang="hu-HU" sz="1800" b="1" i="0" u="none" strike="noStrike" kern="0" cap="none" spc="0" normalizeH="0" noProof="0" dirty="0" smtClean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Roboto Slab"/>
                <a:ea typeface="Roboto Slab"/>
                <a:cs typeface="Roboto Slab"/>
                <a:sym typeface="Roboto Slab"/>
              </a:rPr>
              <a:t> – 2010  </a:t>
            </a:r>
            <a:r>
              <a:rPr kumimoji="0" lang="hu-H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Roboto Slab"/>
                <a:ea typeface="Roboto Slab"/>
                <a:cs typeface="Roboto Slab"/>
                <a:sym typeface="Roboto Slab"/>
              </a:rPr>
              <a:t>Nemzeti Közlekedési</a:t>
            </a:r>
            <a:r>
              <a:rPr kumimoji="0" lang="hu-HU" sz="1800" b="1" i="0" u="none" strike="noStrike" kern="0" cap="none" spc="0" normalizeH="0" noProof="0" dirty="0" smtClean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Roboto Slab"/>
                <a:ea typeface="Roboto Slab"/>
                <a:cs typeface="Roboto Slab"/>
                <a:sym typeface="Roboto Slab"/>
              </a:rPr>
              <a:t> Hatóság</a:t>
            </a:r>
            <a:endParaRPr kumimoji="0" lang="en" sz="1800" b="0" i="0" u="none" strike="noStrike" kern="0" cap="none" spc="0" normalizeH="0" baseline="0" noProof="0" dirty="0">
              <a:ln>
                <a:noFill/>
              </a:ln>
              <a:solidFill>
                <a:srgbClr val="999999"/>
              </a:solidFill>
              <a:effectLst/>
              <a:uLnTx/>
              <a:uFillTx/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5" name="Shape 69"/>
          <p:cNvSpPr txBox="1">
            <a:spLocks/>
          </p:cNvSpPr>
          <p:nvPr/>
        </p:nvSpPr>
        <p:spPr>
          <a:xfrm>
            <a:off x="1403648" y="3717032"/>
            <a:ext cx="5708399" cy="770399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ct val="100000"/>
              <a:buFont typeface="Roboto Slab"/>
              <a:buNone/>
              <a:tabLst/>
              <a:defRPr/>
            </a:pPr>
            <a:r>
              <a:rPr kumimoji="0" lang="en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kumimoji="0" lang="hu-H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Roboto Slab"/>
                <a:ea typeface="Roboto Slab"/>
                <a:cs typeface="Roboto Slab"/>
                <a:sym typeface="Roboto Slab"/>
              </a:rPr>
              <a:t>2011</a:t>
            </a:r>
            <a:r>
              <a:rPr kumimoji="0" lang="hu-HU" sz="1800" b="1" i="0" u="none" strike="noStrike" kern="0" cap="none" spc="0" normalizeH="0" noProof="0" dirty="0" smtClean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Roboto Slab"/>
                <a:ea typeface="Roboto Slab"/>
                <a:cs typeface="Roboto Slab"/>
                <a:sym typeface="Roboto Slab"/>
              </a:rPr>
              <a:t> – 2015  </a:t>
            </a:r>
            <a:r>
              <a:rPr kumimoji="0" lang="hu-H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Roboto Slab"/>
                <a:ea typeface="Roboto Slab"/>
                <a:cs typeface="Roboto Slab"/>
                <a:sym typeface="Roboto Slab"/>
              </a:rPr>
              <a:t>Győr-Moson-Sopron Megyei Kormányhivatal Közlekedési</a:t>
            </a:r>
            <a:r>
              <a:rPr kumimoji="0" lang="hu-HU" sz="1800" b="1" i="0" u="none" strike="noStrike" kern="0" cap="none" spc="0" normalizeH="0" noProof="0" dirty="0" smtClean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Roboto Slab"/>
                <a:ea typeface="Roboto Slab"/>
                <a:cs typeface="Roboto Slab"/>
                <a:sym typeface="Roboto Slab"/>
              </a:rPr>
              <a:t> Felügyelősége</a:t>
            </a:r>
            <a:endParaRPr kumimoji="0" lang="en" sz="1800" b="0" i="0" u="none" strike="noStrike" kern="0" cap="none" spc="0" normalizeH="0" baseline="0" noProof="0" dirty="0">
              <a:ln>
                <a:noFill/>
              </a:ln>
              <a:solidFill>
                <a:srgbClr val="999999"/>
              </a:solidFill>
              <a:effectLst/>
              <a:uLnTx/>
              <a:uFillTx/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6" name="Shape 69"/>
          <p:cNvSpPr txBox="1">
            <a:spLocks/>
          </p:cNvSpPr>
          <p:nvPr/>
        </p:nvSpPr>
        <p:spPr>
          <a:xfrm>
            <a:off x="1403648" y="4653136"/>
            <a:ext cx="5708399" cy="108012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ct val="100000"/>
              <a:buFont typeface="Roboto Slab"/>
              <a:buNone/>
              <a:tabLst/>
              <a:defRPr/>
            </a:pPr>
            <a:r>
              <a:rPr kumimoji="0" lang="en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hu-HU" sz="1800" b="1" dirty="0" smtClean="0">
                <a:solidFill>
                  <a:srgbClr val="111111"/>
                </a:solidFill>
                <a:latin typeface="Roboto Slab"/>
                <a:ea typeface="Roboto Slab"/>
                <a:cs typeface="Roboto Slab"/>
                <a:sym typeface="Roboto Slab"/>
              </a:rPr>
              <a:t>2015. április 1-től Győr-Moson-Sopron Megyei Kormányhivatal Műszaki Engedélyezési és Fogyasztóvédelmi Főosztály Útügyi Osztály</a:t>
            </a:r>
            <a:endParaRPr lang="en" sz="1800" b="1" dirty="0">
              <a:solidFill>
                <a:srgbClr val="11111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8" name="Shape 52"/>
          <p:cNvSpPr txBox="1">
            <a:spLocks/>
          </p:cNvSpPr>
          <p:nvPr/>
        </p:nvSpPr>
        <p:spPr>
          <a:xfrm>
            <a:off x="1475656" y="548680"/>
            <a:ext cx="5544616" cy="990599"/>
          </a:xfrm>
          <a:prstGeom prst="rect">
            <a:avLst/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ct val="100000"/>
              <a:buFont typeface="Roboto Slab"/>
              <a:buNone/>
              <a:tabLst/>
              <a:defRPr/>
            </a:pPr>
            <a:r>
              <a:rPr kumimoji="0" lang="hu-HU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Slab"/>
                <a:ea typeface="Roboto Slab"/>
                <a:cs typeface="Roboto Slab"/>
                <a:sym typeface="Roboto Slab"/>
              </a:rPr>
              <a:t>Kik vagyunk?</a:t>
            </a:r>
            <a:endParaRPr kumimoji="0" lang="en" sz="4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ctrTitle"/>
          </p:nvPr>
        </p:nvSpPr>
        <p:spPr>
          <a:xfrm>
            <a:off x="1475656" y="3284984"/>
            <a:ext cx="6624736" cy="1512168"/>
          </a:xfrm>
          <a:prstGeom prst="rect">
            <a:avLst/>
          </a:prstGeom>
          <a:ln w="38100"/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b="1" dirty="0">
                <a:solidFill>
                  <a:srgbClr val="111111"/>
                </a:solidFill>
              </a:rPr>
              <a:t> </a:t>
            </a:r>
            <a:r>
              <a:rPr lang="hu-HU" sz="2400" b="1" dirty="0" smtClean="0">
                <a:solidFill>
                  <a:srgbClr val="111111"/>
                </a:solidFill>
              </a:rPr>
              <a:t>Az eljárások gyorsítása és egyszerűsítése</a:t>
            </a:r>
            <a:br>
              <a:rPr lang="hu-HU" sz="2400" b="1" dirty="0" smtClean="0">
                <a:solidFill>
                  <a:srgbClr val="111111"/>
                </a:solidFill>
              </a:rPr>
            </a:br>
            <a:endParaRPr lang="en" sz="2400" dirty="0"/>
          </a:p>
        </p:txBody>
      </p:sp>
      <p:sp>
        <p:nvSpPr>
          <p:cNvPr id="8" name="Shape 52"/>
          <p:cNvSpPr txBox="1">
            <a:spLocks/>
          </p:cNvSpPr>
          <p:nvPr/>
        </p:nvSpPr>
        <p:spPr>
          <a:xfrm>
            <a:off x="897922" y="1730366"/>
            <a:ext cx="7560840" cy="990599"/>
          </a:xfrm>
          <a:prstGeom prst="rect">
            <a:avLst/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ct val="100000"/>
              <a:buFont typeface="Roboto Slab"/>
              <a:buNone/>
              <a:tabLst/>
              <a:defRPr/>
            </a:pPr>
            <a:r>
              <a:rPr kumimoji="0" lang="hu-HU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Slab"/>
                <a:ea typeface="Roboto Slab"/>
                <a:cs typeface="Roboto Slab"/>
                <a:sym typeface="Roboto Slab"/>
              </a:rPr>
              <a:t>Kormányzati cél</a:t>
            </a:r>
            <a:endParaRPr kumimoji="0" lang="en" sz="4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1259632" y="2348880"/>
            <a:ext cx="7272808" cy="381642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hu-HU" sz="2000" dirty="0" smtClean="0"/>
              <a:t>Hiánypótlási határidő drasztikus csökkenése</a:t>
            </a:r>
            <a:endParaRPr lang="en" sz="2000" dirty="0"/>
          </a:p>
          <a:p>
            <a:pPr marL="457200" lvl="0" indent="-228600" rtl="0">
              <a:spcBef>
                <a:spcPts val="0"/>
              </a:spcBef>
            </a:pPr>
            <a:r>
              <a:rPr lang="hu-HU" sz="2000" dirty="0" smtClean="0"/>
              <a:t> A kérelemnek „tökéletes”</a:t>
            </a:r>
            <a:r>
              <a:rPr lang="hu-HU" sz="2000" dirty="0" err="1" smtClean="0"/>
              <a:t>-nek</a:t>
            </a:r>
            <a:r>
              <a:rPr lang="hu-HU" sz="2000" dirty="0" smtClean="0"/>
              <a:t> kell lennie!</a:t>
            </a:r>
            <a:endParaRPr lang="en" sz="2000" dirty="0"/>
          </a:p>
          <a:p>
            <a:pPr marL="457200" lvl="0" indent="-228600" rtl="0">
              <a:spcBef>
                <a:spcPts val="0"/>
              </a:spcBef>
            </a:pPr>
            <a:r>
              <a:rPr lang="hu-HU" sz="2000" dirty="0" smtClean="0"/>
              <a:t> Szorosabb együttműködés a társhatóságokkal</a:t>
            </a:r>
          </a:p>
          <a:p>
            <a:pPr marL="457200" lvl="0" indent="-228600" rtl="0">
              <a:spcBef>
                <a:spcPts val="0"/>
              </a:spcBef>
            </a:pPr>
            <a:r>
              <a:rPr lang="hu-HU" sz="2000" dirty="0" smtClean="0"/>
              <a:t> Objektív felelősség – Damoklész kardja</a:t>
            </a:r>
          </a:p>
          <a:p>
            <a:pPr marL="457200" lvl="0" indent="-228600" rtl="0">
              <a:spcBef>
                <a:spcPts val="0"/>
              </a:spcBef>
            </a:pPr>
            <a:r>
              <a:rPr lang="hu-HU" sz="2000" dirty="0" smtClean="0"/>
              <a:t> Két eljárás sohasem egyforma</a:t>
            </a:r>
            <a:endParaRPr lang="en" sz="2000" dirty="0"/>
          </a:p>
          <a:p>
            <a:pPr lvl="0" rtl="0">
              <a:spcBef>
                <a:spcPts val="0"/>
              </a:spcBef>
              <a:buNone/>
            </a:pPr>
            <a:endParaRPr lang="hu-HU" sz="2000" dirty="0" smtClean="0"/>
          </a:p>
          <a:p>
            <a:pPr lvl="0" rtl="0">
              <a:spcBef>
                <a:spcPts val="0"/>
              </a:spcBef>
              <a:buNone/>
            </a:pPr>
            <a:endParaRPr sz="2000" dirty="0"/>
          </a:p>
          <a:p>
            <a:pPr lvl="0">
              <a:spcBef>
                <a:spcPts val="0"/>
              </a:spcBef>
              <a:buNone/>
            </a:pPr>
            <a:r>
              <a:rPr lang="hu-HU" sz="2000" dirty="0" smtClean="0"/>
              <a:t>	Együttműködés – Bizalom – Kommunikáció</a:t>
            </a:r>
            <a:r>
              <a:rPr lang="en" sz="2000" dirty="0" smtClean="0"/>
              <a:t> </a:t>
            </a:r>
            <a:endParaRPr lang="en" sz="2000" dirty="0"/>
          </a:p>
        </p:txBody>
      </p:sp>
      <p:sp>
        <p:nvSpPr>
          <p:cNvPr id="5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57606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hu-HU" sz="3000" dirty="0" smtClean="0">
                <a:solidFill>
                  <a:schemeClr val="tx1"/>
                </a:solidFill>
              </a:rPr>
              <a:t>A </a:t>
            </a:r>
            <a:r>
              <a:rPr lang="hu-HU" sz="3000" dirty="0" err="1" smtClean="0">
                <a:solidFill>
                  <a:schemeClr val="tx1"/>
                </a:solidFill>
              </a:rPr>
              <a:t>Ket</a:t>
            </a:r>
            <a:r>
              <a:rPr lang="hu-HU" sz="3000" dirty="0" smtClean="0">
                <a:solidFill>
                  <a:schemeClr val="tx1"/>
                </a:solidFill>
              </a:rPr>
              <a:t>. módosítás hatásai az eljárásainkra</a:t>
            </a:r>
            <a:endParaRPr lang="en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1556792"/>
            <a:ext cx="6984601" cy="4548058"/>
          </a:xfrm>
        </p:spPr>
        <p:txBody>
          <a:bodyPr/>
          <a:lstStyle/>
          <a:p>
            <a:r>
              <a:rPr lang="hu-HU" dirty="0" smtClean="0"/>
              <a:t> </a:t>
            </a:r>
            <a:r>
              <a:rPr lang="hu-HU" sz="6000" dirty="0">
                <a:solidFill>
                  <a:srgbClr val="FFFFFF"/>
                </a:solidFill>
                <a:highlight>
                  <a:srgbClr val="FF0000"/>
                </a:highlight>
                <a:sym typeface="Roboto Slab"/>
              </a:rPr>
              <a:t>Kommunikáció!!!</a:t>
            </a:r>
          </a:p>
          <a:p>
            <a:endParaRPr lang="hu-HU" dirty="0" smtClean="0"/>
          </a:p>
          <a:p>
            <a:endParaRPr lang="hu-HU" dirty="0"/>
          </a:p>
          <a:p>
            <a:pPr>
              <a:buNone/>
            </a:pPr>
            <a:r>
              <a:rPr lang="hu-HU" dirty="0" smtClean="0"/>
              <a:t> - tervező és hatóság, illetve</a:t>
            </a:r>
          </a:p>
          <a:p>
            <a:pPr>
              <a:buNone/>
            </a:pPr>
            <a:r>
              <a:rPr lang="hu-HU" dirty="0"/>
              <a:t> </a:t>
            </a:r>
            <a:r>
              <a:rPr lang="hu-HU" dirty="0" smtClean="0"/>
              <a:t>- hatóság és hatóság között!</a:t>
            </a:r>
          </a:p>
          <a:p>
            <a:pPr>
              <a:buNone/>
            </a:pPr>
            <a:endParaRPr lang="hu-HU" sz="2000" dirty="0" smtClean="0"/>
          </a:p>
          <a:p>
            <a:pPr>
              <a:buNone/>
            </a:pPr>
            <a:endParaRPr lang="hu-HU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35432752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348880"/>
            <a:ext cx="6984601" cy="3755970"/>
          </a:xfrm>
        </p:spPr>
        <p:txBody>
          <a:bodyPr/>
          <a:lstStyle/>
          <a:p>
            <a:r>
              <a:rPr lang="hu-HU" dirty="0" smtClean="0"/>
              <a:t> A kommunikáció lehetséges módjai:</a:t>
            </a:r>
          </a:p>
          <a:p>
            <a:pPr>
              <a:buNone/>
            </a:pPr>
            <a:endParaRPr lang="hu-HU" sz="2000" dirty="0" smtClean="0"/>
          </a:p>
          <a:p>
            <a:pPr>
              <a:buNone/>
            </a:pPr>
            <a:r>
              <a:rPr lang="hu-HU" sz="2000" dirty="0" smtClean="0"/>
              <a:t> - Előzetes egyeztetés (kérelem benyújtása előtt) </a:t>
            </a:r>
          </a:p>
          <a:p>
            <a:pPr>
              <a:buNone/>
            </a:pPr>
            <a:r>
              <a:rPr lang="hu-HU" sz="2000" dirty="0"/>
              <a:t>	</a:t>
            </a:r>
            <a:r>
              <a:rPr lang="hu-HU" sz="2000" dirty="0" smtClean="0"/>
              <a:t>- ingyenes</a:t>
            </a:r>
          </a:p>
          <a:p>
            <a:pPr>
              <a:buNone/>
            </a:pPr>
            <a:r>
              <a:rPr lang="hu-HU" sz="2000" dirty="0"/>
              <a:t>	</a:t>
            </a:r>
            <a:r>
              <a:rPr lang="hu-HU" sz="2000" dirty="0" smtClean="0"/>
              <a:t>- előnyös és célravezető minden érintettnek (időt és</a:t>
            </a:r>
          </a:p>
          <a:p>
            <a:pPr>
              <a:buNone/>
            </a:pPr>
            <a:r>
              <a:rPr lang="hu-HU" sz="2000" dirty="0"/>
              <a:t>	</a:t>
            </a:r>
            <a:r>
              <a:rPr lang="hu-HU" sz="2000" dirty="0" smtClean="0"/>
              <a:t>   anyagiakat is meg lehet vele takarítani)</a:t>
            </a:r>
          </a:p>
          <a:p>
            <a:pPr>
              <a:buNone/>
            </a:pPr>
            <a:endParaRPr lang="hu-HU" sz="2000" dirty="0" smtClean="0"/>
          </a:p>
          <a:p>
            <a:pPr>
              <a:buNone/>
            </a:pPr>
            <a:r>
              <a:rPr lang="hu-HU" sz="2000" dirty="0" smtClean="0"/>
              <a:t>- Eljárás közben folyamatos kapcsolattartás</a:t>
            </a:r>
          </a:p>
        </p:txBody>
      </p:sp>
      <p:sp>
        <p:nvSpPr>
          <p:cNvPr id="5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57606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hu-HU" sz="3000" dirty="0" smtClean="0">
                <a:solidFill>
                  <a:schemeClr val="tx1"/>
                </a:solidFill>
              </a:rPr>
              <a:t>A </a:t>
            </a:r>
            <a:r>
              <a:rPr lang="hu-HU" sz="3000" dirty="0" err="1" smtClean="0">
                <a:solidFill>
                  <a:schemeClr val="tx1"/>
                </a:solidFill>
              </a:rPr>
              <a:t>Ket</a:t>
            </a:r>
            <a:r>
              <a:rPr lang="hu-HU" sz="3000" dirty="0" smtClean="0">
                <a:solidFill>
                  <a:schemeClr val="tx1"/>
                </a:solidFill>
              </a:rPr>
              <a:t>. módosítás hatásai az eljárásainkra</a:t>
            </a:r>
            <a:endParaRPr lang="en" sz="3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72888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57606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hu-HU" sz="3000" dirty="0" smtClean="0">
                <a:solidFill>
                  <a:schemeClr val="tx1"/>
                </a:solidFill>
              </a:rPr>
              <a:t>Területi felosztás</a:t>
            </a:r>
            <a:endParaRPr lang="en" sz="3000" dirty="0">
              <a:solidFill>
                <a:schemeClr val="tx1"/>
              </a:solidFill>
            </a:endParaRPr>
          </a:p>
        </p:txBody>
      </p:sp>
      <p:pic>
        <p:nvPicPr>
          <p:cNvPr id="6" name="Kép 5" descr="201605251443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2060848"/>
            <a:ext cx="6048672" cy="418183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5472888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57606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hu-HU" sz="3000" dirty="0" smtClean="0">
                <a:solidFill>
                  <a:schemeClr val="tx1"/>
                </a:solidFill>
              </a:rPr>
              <a:t>Területi felosztás - ügyintézőink</a:t>
            </a:r>
            <a:endParaRPr lang="en" sz="3000" dirty="0">
              <a:solidFill>
                <a:schemeClr val="tx1"/>
              </a:solidFill>
            </a:endParaRPr>
          </a:p>
        </p:txBody>
      </p:sp>
      <p:sp>
        <p:nvSpPr>
          <p:cNvPr id="4" name="Szöveg helye 6"/>
          <p:cNvSpPr>
            <a:spLocks noGrp="1"/>
          </p:cNvSpPr>
          <p:nvPr>
            <p:ph type="body" idx="1"/>
          </p:nvPr>
        </p:nvSpPr>
        <p:spPr>
          <a:xfrm>
            <a:off x="1403648" y="1988840"/>
            <a:ext cx="6984601" cy="4116010"/>
          </a:xfrm>
        </p:spPr>
        <p:txBody>
          <a:bodyPr/>
          <a:lstStyle/>
          <a:p>
            <a:r>
              <a:rPr lang="hu-HU" dirty="0" smtClean="0"/>
              <a:t> </a:t>
            </a:r>
            <a:r>
              <a:rPr lang="hu-HU" u="sng" dirty="0" smtClean="0"/>
              <a:t>Győr és környéke:</a:t>
            </a:r>
          </a:p>
          <a:p>
            <a:pPr>
              <a:buNone/>
            </a:pPr>
            <a:r>
              <a:rPr lang="hu-HU" dirty="0" smtClean="0"/>
              <a:t> </a:t>
            </a:r>
            <a:r>
              <a:rPr lang="hu-HU" sz="2000" dirty="0" smtClean="0"/>
              <a:t>Kalmár Éva 96/511-835; </a:t>
            </a:r>
            <a:r>
              <a:rPr lang="hu-HU" sz="2000" dirty="0" err="1" smtClean="0">
                <a:hlinkClick r:id="rId3"/>
              </a:rPr>
              <a:t>kalmar.eva</a:t>
            </a:r>
            <a:r>
              <a:rPr lang="hu-HU" sz="2000" dirty="0" smtClean="0">
                <a:hlinkClick r:id="rId3"/>
              </a:rPr>
              <a:t>@</a:t>
            </a:r>
            <a:r>
              <a:rPr lang="hu-HU" sz="2000" dirty="0" err="1" smtClean="0">
                <a:hlinkClick r:id="rId3"/>
              </a:rPr>
              <a:t>nkh.gov.hu</a:t>
            </a:r>
            <a:endParaRPr lang="hu-HU" sz="2000" dirty="0" smtClean="0"/>
          </a:p>
          <a:p>
            <a:pPr>
              <a:buNone/>
            </a:pPr>
            <a:r>
              <a:rPr lang="hu-HU" sz="2000" dirty="0" smtClean="0"/>
              <a:t>  Tóth Anett 96/511-832; </a:t>
            </a:r>
            <a:r>
              <a:rPr lang="hu-HU" sz="2000" dirty="0" err="1" smtClean="0">
                <a:hlinkClick r:id="rId4"/>
              </a:rPr>
              <a:t>toth.anett</a:t>
            </a:r>
            <a:r>
              <a:rPr lang="hu-HU" sz="2000" dirty="0" smtClean="0">
                <a:hlinkClick r:id="rId4"/>
              </a:rPr>
              <a:t>@</a:t>
            </a:r>
            <a:r>
              <a:rPr lang="hu-HU" sz="2000" dirty="0" err="1" smtClean="0">
                <a:hlinkClick r:id="rId4"/>
              </a:rPr>
              <a:t>nkh.gov.hu</a:t>
            </a:r>
            <a:endParaRPr lang="hu-HU" sz="2000" dirty="0" smtClean="0"/>
          </a:p>
          <a:p>
            <a:pPr>
              <a:buNone/>
            </a:pPr>
            <a:endParaRPr lang="hu-HU" sz="1000" dirty="0" smtClean="0"/>
          </a:p>
          <a:p>
            <a:r>
              <a:rPr lang="hu-HU" dirty="0" smtClean="0"/>
              <a:t> </a:t>
            </a:r>
            <a:r>
              <a:rPr lang="hu-HU" u="sng" dirty="0" smtClean="0"/>
              <a:t>Mosonmagyaróvár és környéke:</a:t>
            </a:r>
          </a:p>
          <a:p>
            <a:pPr>
              <a:buNone/>
            </a:pPr>
            <a:r>
              <a:rPr lang="hu-HU" dirty="0" smtClean="0"/>
              <a:t> </a:t>
            </a:r>
            <a:r>
              <a:rPr lang="hu-HU" sz="2000" dirty="0" smtClean="0"/>
              <a:t>Köteles László 96/511-833; </a:t>
            </a:r>
            <a:r>
              <a:rPr lang="hu-HU" sz="2000" dirty="0" err="1" smtClean="0">
                <a:hlinkClick r:id="rId5"/>
              </a:rPr>
              <a:t>koteles.laszlo</a:t>
            </a:r>
            <a:r>
              <a:rPr lang="hu-HU" sz="2000" dirty="0" smtClean="0">
                <a:hlinkClick r:id="rId5"/>
              </a:rPr>
              <a:t>@</a:t>
            </a:r>
            <a:r>
              <a:rPr lang="hu-HU" sz="2000" dirty="0" err="1" smtClean="0">
                <a:hlinkClick r:id="rId5"/>
              </a:rPr>
              <a:t>nkh.gov.hu</a:t>
            </a:r>
            <a:endParaRPr lang="hu-HU" sz="2000" dirty="0" smtClean="0"/>
          </a:p>
          <a:p>
            <a:pPr>
              <a:buNone/>
            </a:pPr>
            <a:endParaRPr lang="hu-HU" sz="1000" dirty="0" smtClean="0"/>
          </a:p>
          <a:p>
            <a:r>
              <a:rPr lang="hu-HU" dirty="0" smtClean="0"/>
              <a:t> </a:t>
            </a:r>
            <a:r>
              <a:rPr lang="hu-HU" u="sng" dirty="0" smtClean="0"/>
              <a:t>Sopron és környéke:</a:t>
            </a:r>
          </a:p>
          <a:p>
            <a:pPr>
              <a:buNone/>
            </a:pPr>
            <a:r>
              <a:rPr lang="hu-HU" sz="2000" dirty="0" smtClean="0"/>
              <a:t>Hujber Károly 96/511-816; </a:t>
            </a:r>
            <a:r>
              <a:rPr lang="hu-HU" sz="2000" dirty="0" err="1" smtClean="0">
                <a:hlinkClick r:id="rId6"/>
              </a:rPr>
              <a:t>hujber.karoly</a:t>
            </a:r>
            <a:r>
              <a:rPr lang="hu-HU" sz="2000" dirty="0" smtClean="0">
                <a:hlinkClick r:id="rId6"/>
              </a:rPr>
              <a:t>@</a:t>
            </a:r>
            <a:r>
              <a:rPr lang="hu-HU" sz="2000" dirty="0" err="1" smtClean="0">
                <a:hlinkClick r:id="rId6"/>
              </a:rPr>
              <a:t>nkh.gov.hu</a:t>
            </a:r>
            <a:endParaRPr lang="hu-HU" sz="2000" dirty="0" smtClean="0"/>
          </a:p>
          <a:p>
            <a:pPr>
              <a:buNone/>
            </a:pPr>
            <a:endParaRPr lang="hu-HU" sz="1000" dirty="0" smtClean="0"/>
          </a:p>
          <a:p>
            <a:r>
              <a:rPr lang="hu-HU" dirty="0" smtClean="0"/>
              <a:t> </a:t>
            </a:r>
            <a:r>
              <a:rPr lang="hu-HU" u="sng" dirty="0" smtClean="0"/>
              <a:t>Csorna, Kapuvár és környékük:</a:t>
            </a:r>
          </a:p>
          <a:p>
            <a:pPr>
              <a:buNone/>
            </a:pPr>
            <a:r>
              <a:rPr lang="hu-HU" sz="2000" dirty="0" smtClean="0"/>
              <a:t>Németh Edina 96/511-833; </a:t>
            </a:r>
            <a:r>
              <a:rPr lang="hu-HU" sz="2000" dirty="0" err="1" smtClean="0">
                <a:hlinkClick r:id="rId7"/>
              </a:rPr>
              <a:t>nemeth.edina</a:t>
            </a:r>
            <a:r>
              <a:rPr lang="hu-HU" sz="2000" dirty="0" smtClean="0">
                <a:hlinkClick r:id="rId7"/>
              </a:rPr>
              <a:t>@</a:t>
            </a:r>
            <a:r>
              <a:rPr lang="hu-HU" sz="2000" dirty="0" err="1" smtClean="0">
                <a:hlinkClick r:id="rId7"/>
              </a:rPr>
              <a:t>nkh.gov.hu</a:t>
            </a:r>
            <a:endParaRPr lang="hu-HU" sz="2000" dirty="0" smtClean="0"/>
          </a:p>
          <a:p>
            <a:pPr>
              <a:buNone/>
            </a:pPr>
            <a:endParaRPr lang="hu-HU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25472888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1403648" y="1412776"/>
            <a:ext cx="7128792" cy="72008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hu-HU" sz="3200" dirty="0" smtClean="0">
                <a:solidFill>
                  <a:schemeClr val="tx1"/>
                </a:solidFill>
              </a:rPr>
              <a:t>Legfontosabb ágazati jogszabályaink:</a:t>
            </a:r>
            <a:endParaRPr lang="en" sz="3200" dirty="0">
              <a:solidFill>
                <a:schemeClr val="tx1"/>
              </a:solidFill>
            </a:endParaRPr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1259632" y="2564904"/>
            <a:ext cx="7056609" cy="3744416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hu-HU" dirty="0" smtClean="0"/>
              <a:t> </a:t>
            </a:r>
            <a:r>
              <a:rPr lang="hu-HU" sz="2400" dirty="0" smtClean="0"/>
              <a:t>A közúti közlekedésről szóló </a:t>
            </a:r>
            <a:r>
              <a:rPr lang="hu-HU" sz="2400" b="1" dirty="0" smtClean="0"/>
              <a:t>1988. évi I. törvény</a:t>
            </a:r>
          </a:p>
          <a:p>
            <a:pPr marL="457200" lvl="0" indent="-228600" rtl="0">
              <a:spcBef>
                <a:spcPts val="0"/>
              </a:spcBef>
              <a:buNone/>
            </a:pPr>
            <a:endParaRPr lang="en" sz="2400" dirty="0"/>
          </a:p>
          <a:p>
            <a:pPr marL="457200" lvl="0" indent="-228600" rtl="0">
              <a:spcBef>
                <a:spcPts val="0"/>
              </a:spcBef>
            </a:pPr>
            <a:r>
              <a:rPr lang="hu-HU" sz="2400" dirty="0" smtClean="0"/>
              <a:t> Az utak építésének, forgalomba helyezésének és megszüntetésének engedélyezéséről szóló </a:t>
            </a:r>
            <a:r>
              <a:rPr lang="hu-HU" sz="2400" b="1" dirty="0" smtClean="0"/>
              <a:t>93/2012. (V.10.) Korm. rendelet</a:t>
            </a:r>
          </a:p>
          <a:p>
            <a:pPr marL="457200" lvl="0" indent="-228600" rtl="0">
              <a:spcBef>
                <a:spcPts val="0"/>
              </a:spcBef>
              <a:buNone/>
            </a:pPr>
            <a:endParaRPr lang="hu-HU" sz="2400" b="1" dirty="0" smtClean="0"/>
          </a:p>
          <a:p>
            <a:pPr marL="457200" lvl="0" indent="-228600" rtl="0">
              <a:spcBef>
                <a:spcPts val="0"/>
              </a:spcBef>
            </a:pPr>
            <a:r>
              <a:rPr lang="hu-HU" sz="2400" b="1" dirty="0" smtClean="0"/>
              <a:t> </a:t>
            </a:r>
            <a:r>
              <a:rPr lang="hu-HU" sz="2400" dirty="0" smtClean="0"/>
              <a:t>A Nemzeti Közlekedési Hatóságról szóló </a:t>
            </a:r>
            <a:r>
              <a:rPr lang="hu-HU" sz="2400" b="1" dirty="0" smtClean="0"/>
              <a:t>263/2006. (XII.20.) Korm. rend.</a:t>
            </a:r>
          </a:p>
          <a:p>
            <a:pPr marL="457200" lvl="0" indent="-228600" rtl="0">
              <a:spcBef>
                <a:spcPts val="0"/>
              </a:spcBef>
            </a:pPr>
            <a:endParaRPr lang="hu-HU" sz="2400" b="1" dirty="0" smtClean="0"/>
          </a:p>
          <a:p>
            <a:pPr marL="457200" lvl="0" indent="-228600" rtl="0">
              <a:spcBef>
                <a:spcPts val="0"/>
              </a:spcBef>
              <a:buNone/>
            </a:pPr>
            <a:endParaRPr lang="en" dirty="0"/>
          </a:p>
          <a:p>
            <a:pPr lvl="0" rtl="0">
              <a:spcBef>
                <a:spcPts val="0"/>
              </a:spcBef>
              <a:buNone/>
            </a:pPr>
            <a:endParaRPr lang="hu-HU" dirty="0" smtClean="0"/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1403648" y="1412776"/>
            <a:ext cx="7128792" cy="72008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hu-HU" sz="3200" dirty="0" smtClean="0">
                <a:solidFill>
                  <a:schemeClr val="tx1"/>
                </a:solidFill>
              </a:rPr>
              <a:t>Legfontosabb ügyfajtáink bemutatása:</a:t>
            </a:r>
            <a:endParaRPr lang="en" sz="3200" dirty="0">
              <a:solidFill>
                <a:schemeClr val="tx1"/>
              </a:solidFill>
            </a:endParaRPr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1259632" y="3140968"/>
            <a:ext cx="7056609" cy="288032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hu-HU" dirty="0" smtClean="0"/>
              <a:t>Útépítési engedélyezési eljárások</a:t>
            </a:r>
            <a:endParaRPr lang="en" dirty="0"/>
          </a:p>
          <a:p>
            <a:pPr marL="457200" lvl="0" indent="-228600" rtl="0">
              <a:spcBef>
                <a:spcPts val="0"/>
              </a:spcBef>
            </a:pPr>
            <a:endParaRPr lang="hu-HU" dirty="0" smtClean="0"/>
          </a:p>
          <a:p>
            <a:pPr marL="457200" lvl="0" indent="-228600" rtl="0">
              <a:spcBef>
                <a:spcPts val="0"/>
              </a:spcBef>
            </a:pPr>
            <a:r>
              <a:rPr lang="hu-HU" dirty="0" smtClean="0"/>
              <a:t>Forgalomba helyezési eljárások</a:t>
            </a:r>
            <a:endParaRPr lang="en" dirty="0"/>
          </a:p>
          <a:p>
            <a:pPr lvl="0" rtl="0">
              <a:spcBef>
                <a:spcPts val="0"/>
              </a:spcBef>
              <a:buNone/>
            </a:pPr>
            <a:endParaRPr lang="hu-HU" dirty="0" smtClean="0"/>
          </a:p>
          <a:p>
            <a:pPr lvl="0" rtl="0">
              <a:spcBef>
                <a:spcPts val="0"/>
              </a:spcBef>
              <a:buNone/>
            </a:pPr>
            <a:endParaRPr lang="hu-HU" dirty="0" smtClean="0"/>
          </a:p>
          <a:p>
            <a:pPr lvl="0" rtl="0">
              <a:spcBef>
                <a:spcPts val="0"/>
              </a:spcBef>
              <a:buNone/>
            </a:pPr>
            <a:r>
              <a:rPr lang="hu-HU" sz="2000" dirty="0" smtClean="0"/>
              <a:t>Melyik útkategóriák engedélyezése tartozik a hatáskörünkbe?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95138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hu-HU" dirty="0" smtClean="0">
                <a:solidFill>
                  <a:schemeClr val="tx1"/>
                </a:solidFill>
              </a:rPr>
              <a:t>Az eljárások sikeres lefolytatásához szükséges dokumentumok – útépítési engedélyezési eljárás</a:t>
            </a: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636912"/>
            <a:ext cx="6984601" cy="3467938"/>
          </a:xfrm>
        </p:spPr>
        <p:txBody>
          <a:bodyPr/>
          <a:lstStyle/>
          <a:p>
            <a:pPr>
              <a:buNone/>
            </a:pPr>
            <a:endParaRPr lang="hu-HU" dirty="0" smtClean="0"/>
          </a:p>
          <a:p>
            <a:r>
              <a:rPr lang="hu-HU" dirty="0" smtClean="0"/>
              <a:t> Kérelem</a:t>
            </a:r>
          </a:p>
          <a:p>
            <a:endParaRPr lang="hu-HU" dirty="0" smtClean="0"/>
          </a:p>
          <a:p>
            <a:pPr>
              <a:buNone/>
            </a:pPr>
            <a:r>
              <a:rPr lang="hu-HU" sz="2600" dirty="0" smtClean="0"/>
              <a:t>   - Meghatalmazás</a:t>
            </a:r>
          </a:p>
          <a:p>
            <a:pPr>
              <a:buNone/>
            </a:pPr>
            <a:r>
              <a:rPr lang="hu-HU" sz="2600" dirty="0" smtClean="0"/>
              <a:t>   - Tervezői nyilatkozat</a:t>
            </a:r>
          </a:p>
          <a:p>
            <a:pPr>
              <a:buNone/>
            </a:pPr>
            <a:r>
              <a:rPr lang="hu-HU" dirty="0" smtClean="0"/>
              <a:t>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95138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hu-HU" dirty="0" smtClean="0">
                <a:solidFill>
                  <a:schemeClr val="tx1"/>
                </a:solidFill>
              </a:rPr>
              <a:t>Az eljárások sikeres lefolytatásához szükséges dokumentumok – útépítési engedélyezési eljárás</a:t>
            </a: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636912"/>
            <a:ext cx="6984601" cy="3467938"/>
          </a:xfrm>
        </p:spPr>
        <p:txBody>
          <a:bodyPr/>
          <a:lstStyle/>
          <a:p>
            <a:pPr>
              <a:buNone/>
            </a:pPr>
            <a:endParaRPr lang="hu-HU" dirty="0" smtClean="0"/>
          </a:p>
          <a:p>
            <a:r>
              <a:rPr lang="hu-HU" dirty="0" smtClean="0"/>
              <a:t> Terv</a:t>
            </a:r>
          </a:p>
          <a:p>
            <a:endParaRPr lang="hu-HU" dirty="0" smtClean="0"/>
          </a:p>
          <a:p>
            <a:pPr>
              <a:buNone/>
            </a:pPr>
            <a:r>
              <a:rPr lang="hu-HU" dirty="0" smtClean="0"/>
              <a:t> - közlekedési szaktervező készítheti</a:t>
            </a:r>
          </a:p>
          <a:p>
            <a:pPr>
              <a:buNone/>
            </a:pPr>
            <a:r>
              <a:rPr lang="hu-HU" dirty="0" smtClean="0"/>
              <a:t> -  3 pld. + 1 pld./érintett szakhatóság </a:t>
            </a:r>
          </a:p>
          <a:p>
            <a:pPr>
              <a:buNone/>
            </a:pPr>
            <a:r>
              <a:rPr lang="hu-HU" dirty="0" smtClean="0"/>
              <a:t>(szakkérdésben érintett szervek?)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95138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hu-HU" dirty="0" smtClean="0">
                <a:solidFill>
                  <a:schemeClr val="tx1"/>
                </a:solidFill>
              </a:rPr>
              <a:t>Az eljárások sikeres lefolytatásához szükséges dokumentumok – útépítési engedélyezési eljárás</a:t>
            </a: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636912"/>
            <a:ext cx="6984601" cy="3467938"/>
          </a:xfrm>
        </p:spPr>
        <p:txBody>
          <a:bodyPr/>
          <a:lstStyle/>
          <a:p>
            <a:pPr>
              <a:buNone/>
            </a:pPr>
            <a:endParaRPr lang="hu-HU" dirty="0" smtClean="0"/>
          </a:p>
          <a:p>
            <a:r>
              <a:rPr lang="hu-HU" dirty="0" smtClean="0"/>
              <a:t> Ingatlan nyilvántartási térképmásolat (eredeti)</a:t>
            </a:r>
          </a:p>
          <a:p>
            <a:pPr>
              <a:buNone/>
            </a:pPr>
            <a:endParaRPr lang="hu-HU" dirty="0" smtClean="0"/>
          </a:p>
          <a:p>
            <a:r>
              <a:rPr lang="hu-HU" dirty="0" smtClean="0"/>
              <a:t> Az érintett ingatlanok adatai (gyakorlatilag </a:t>
            </a:r>
            <a:r>
              <a:rPr lang="hu-HU" dirty="0" err="1" smtClean="0"/>
              <a:t>takarnetes</a:t>
            </a:r>
            <a:r>
              <a:rPr lang="hu-HU" dirty="0" smtClean="0"/>
              <a:t> tulajdoni lap)</a:t>
            </a:r>
          </a:p>
          <a:p>
            <a:pPr>
              <a:buNone/>
            </a:pPr>
            <a:r>
              <a:rPr lang="hu-HU" dirty="0" smtClean="0"/>
              <a:t>	     </a:t>
            </a:r>
            <a:r>
              <a:rPr lang="hu-HU" sz="2000" dirty="0" smtClean="0"/>
              <a:t>mely szervek bevonása szükséges?</a:t>
            </a:r>
          </a:p>
          <a:p>
            <a:pPr>
              <a:buNone/>
            </a:pPr>
            <a:endParaRPr lang="hu-HU" dirty="0" smtClean="0"/>
          </a:p>
        </p:txBody>
      </p:sp>
      <p:sp>
        <p:nvSpPr>
          <p:cNvPr id="4" name="Jobbra nyíl 3"/>
          <p:cNvSpPr/>
          <p:nvPr/>
        </p:nvSpPr>
        <p:spPr>
          <a:xfrm>
            <a:off x="1979712" y="5445224"/>
            <a:ext cx="57606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95138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hu-HU" dirty="0" smtClean="0">
                <a:solidFill>
                  <a:schemeClr val="tx1"/>
                </a:solidFill>
              </a:rPr>
              <a:t>Az eljárások sikeres lefolytatásához szükséges dokumentumok – útépítési engedélyezési eljárás</a:t>
            </a: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r>
              <a:rPr lang="hu-HU" dirty="0" smtClean="0"/>
              <a:t> Közmű üzemeltetői nyilatkozatok</a:t>
            </a:r>
          </a:p>
          <a:p>
            <a:pPr>
              <a:buNone/>
            </a:pPr>
            <a:endParaRPr lang="hu-HU" dirty="0" smtClean="0"/>
          </a:p>
          <a:p>
            <a:r>
              <a:rPr lang="hu-HU" dirty="0" smtClean="0"/>
              <a:t> Közútkezelők nyilatkozatai </a:t>
            </a:r>
          </a:p>
          <a:p>
            <a:pPr>
              <a:buNone/>
            </a:pPr>
            <a:r>
              <a:rPr lang="hu-HU" sz="2000" dirty="0" smtClean="0"/>
              <a:t>- állami közútkezelő</a:t>
            </a:r>
          </a:p>
          <a:p>
            <a:pPr>
              <a:buNone/>
            </a:pPr>
            <a:r>
              <a:rPr lang="hu-HU" sz="2000" dirty="0" smtClean="0"/>
              <a:t> - önkormányzati közútkezelő</a:t>
            </a:r>
          </a:p>
          <a:p>
            <a:pPr>
              <a:buNone/>
            </a:pPr>
            <a:r>
              <a:rPr lang="hu-HU" sz="2000" dirty="0" smtClean="0"/>
              <a:t> - magánút kezelő</a:t>
            </a:r>
          </a:p>
          <a:p>
            <a:pPr>
              <a:buNone/>
            </a:pPr>
            <a:endParaRPr lang="hu-HU" sz="2000" dirty="0" smtClean="0"/>
          </a:p>
          <a:p>
            <a:r>
              <a:rPr lang="hu-HU" dirty="0" smtClean="0"/>
              <a:t> +Vasútvonal üzemeltető, vízfolyáskezelő nyilatkozatai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95138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hu-HU" dirty="0" smtClean="0">
                <a:solidFill>
                  <a:schemeClr val="tx1"/>
                </a:solidFill>
              </a:rPr>
              <a:t>Az eljárások sikeres lefolytatásához szükséges dokumentumok – útépítési engedélyezési eljárás</a:t>
            </a: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780928"/>
            <a:ext cx="6984601" cy="2016224"/>
          </a:xfrm>
        </p:spPr>
        <p:txBody>
          <a:bodyPr/>
          <a:lstStyle/>
          <a:p>
            <a:r>
              <a:rPr lang="hu-HU" dirty="0" smtClean="0"/>
              <a:t> A tömegközlekedési szolgáltató esetében azt kell igazolni, hogy tájékoztatásuk megtörtént (megkeresés + tértivevény)</a:t>
            </a:r>
          </a:p>
          <a:p>
            <a:pPr>
              <a:buNone/>
            </a:pPr>
            <a:endParaRPr lang="hu-HU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95138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hu-HU" dirty="0" smtClean="0">
                <a:solidFill>
                  <a:schemeClr val="tx1"/>
                </a:solidFill>
              </a:rPr>
              <a:t>Az eljárások sikeres lefolytatásához szükséges dokumentumok – útépítési engedélyezési eljárás</a:t>
            </a: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endParaRPr lang="hu-HU" dirty="0" smtClean="0"/>
          </a:p>
          <a:p>
            <a:r>
              <a:rPr lang="hu-HU" dirty="0" smtClean="0"/>
              <a:t> Érintett szervek név- és címjegyzéke</a:t>
            </a:r>
          </a:p>
          <a:p>
            <a:pPr>
              <a:buNone/>
            </a:pPr>
            <a:endParaRPr lang="hu-HU" dirty="0" smtClean="0"/>
          </a:p>
          <a:p>
            <a:r>
              <a:rPr lang="hu-HU" dirty="0" smtClean="0"/>
              <a:t> Építéssel érintett ingatlantulajdonosok név- és címjegyzéke</a:t>
            </a:r>
          </a:p>
          <a:p>
            <a:pPr>
              <a:buNone/>
            </a:pPr>
            <a:endParaRPr lang="hu-HU" dirty="0" smtClean="0"/>
          </a:p>
          <a:p>
            <a:r>
              <a:rPr lang="hu-HU" dirty="0" smtClean="0"/>
              <a:t> Szomszédos ingatlantulajdonosok név- és címjegyzéke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95138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hu-HU" dirty="0" smtClean="0">
                <a:solidFill>
                  <a:schemeClr val="tx1"/>
                </a:solidFill>
              </a:rPr>
              <a:t>Az eljárások sikeres lefolytatásához szükséges dokumentumok – útépítési engedélyezési eljárás</a:t>
            </a: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endParaRPr lang="hu-HU" dirty="0" smtClean="0"/>
          </a:p>
          <a:p>
            <a:r>
              <a:rPr lang="hu-HU" dirty="0" smtClean="0"/>
              <a:t> Telekalakítási vázrajz, amennyiben a beruházás idegen területet érint (nem szükséges jóváhagyott)</a:t>
            </a:r>
          </a:p>
          <a:p>
            <a:pPr>
              <a:buNone/>
            </a:pPr>
            <a:endParaRPr lang="hu-HU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95138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hu-HU" dirty="0" smtClean="0">
                <a:solidFill>
                  <a:schemeClr val="tx1"/>
                </a:solidFill>
              </a:rPr>
              <a:t>Az eljárások sikeres lefolytatásához szükséges dokumentumok – útépítési engedélyezési eljárás</a:t>
            </a: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r>
              <a:rPr lang="hu-HU" dirty="0" smtClean="0"/>
              <a:t> Környezetvédelmi és természetvédelmi hatóság: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sz="2000" dirty="0" smtClean="0"/>
              <a:t>- 314/2005. (XII.25.) Korm. rendelet 13. számú melléklete szerinti adatlap</a:t>
            </a:r>
          </a:p>
          <a:p>
            <a:pPr>
              <a:buNone/>
            </a:pPr>
            <a:r>
              <a:rPr lang="hu-HU" sz="2000" dirty="0" smtClean="0"/>
              <a:t>- 93/2012. (V.10.) Korm. rend.,  284/2007. (X.29.) Korm. rendelet által előírt környezetvédelmi, ezen belül zajvédelmi munkarész</a:t>
            </a:r>
          </a:p>
          <a:p>
            <a:endParaRPr lang="hu-HU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95138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hu-HU" dirty="0" smtClean="0">
                <a:solidFill>
                  <a:schemeClr val="tx1"/>
                </a:solidFill>
              </a:rPr>
              <a:t>Az eljárások sikeres lefolytatásához szükséges dokumentumok – útépítési engedélyezési eljárás</a:t>
            </a: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pPr>
              <a:buNone/>
            </a:pPr>
            <a:endParaRPr lang="hu-HU" dirty="0" smtClean="0"/>
          </a:p>
          <a:p>
            <a:r>
              <a:rPr lang="hu-HU" dirty="0" smtClean="0"/>
              <a:t>Erdészeti hatáskörben eljáró hatóság: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sz="2000" dirty="0" smtClean="0">
                <a:solidFill>
                  <a:schemeClr val="tx1"/>
                </a:solidFill>
              </a:rPr>
              <a:t> - Erdőterület érintettség esetén kerülnek bevonásra</a:t>
            </a:r>
          </a:p>
          <a:p>
            <a:pPr>
              <a:buNone/>
            </a:pPr>
            <a:r>
              <a:rPr lang="hu-HU" sz="2000" dirty="0" smtClean="0">
                <a:solidFill>
                  <a:schemeClr val="tx1"/>
                </a:solidFill>
              </a:rPr>
              <a:t> - Fakitermelés bejelentése</a:t>
            </a:r>
          </a:p>
          <a:p>
            <a:pPr>
              <a:buNone/>
            </a:pPr>
            <a:r>
              <a:rPr lang="hu-HU" sz="2000" dirty="0" smtClean="0">
                <a:solidFill>
                  <a:schemeClr val="tx1"/>
                </a:solidFill>
              </a:rPr>
              <a:t> - Kisajátítási terv megküldése digitálisan</a:t>
            </a:r>
          </a:p>
          <a:p>
            <a:endParaRPr lang="hu-HU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95138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hu-HU" dirty="0" smtClean="0">
                <a:solidFill>
                  <a:schemeClr val="tx1"/>
                </a:solidFill>
              </a:rPr>
              <a:t>Az eljárások sikeres lefolytatásához szükséges dokumentumok – útépítési engedélyezési eljárás</a:t>
            </a: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pPr>
              <a:buNone/>
            </a:pPr>
            <a:endParaRPr lang="hu-HU" dirty="0" smtClean="0"/>
          </a:p>
          <a:p>
            <a:r>
              <a:rPr lang="hu-HU" dirty="0" smtClean="0"/>
              <a:t>Talajvédelmi hatáskörben eljáró hatóság: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sz="2000" dirty="0" smtClean="0"/>
              <a:t> - Ha a termőföld igénybevétel a 400 m²</a:t>
            </a:r>
            <a:r>
              <a:rPr lang="hu-HU" sz="2000" dirty="0" err="1" smtClean="0"/>
              <a:t>-t</a:t>
            </a:r>
            <a:r>
              <a:rPr lang="hu-HU" sz="2000" dirty="0" smtClean="0"/>
              <a:t> meghaladja, akkor talajvédelmi tervet kell készíteni</a:t>
            </a:r>
          </a:p>
          <a:p>
            <a:pPr>
              <a:buNone/>
            </a:pPr>
            <a:endParaRPr lang="hu-HU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95138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hu-HU" dirty="0" smtClean="0">
                <a:solidFill>
                  <a:schemeClr val="tx1"/>
                </a:solidFill>
              </a:rPr>
              <a:t>Az eljárások sikeres lefolytatásához szükséges dokumentumok – forgalomba helyezési eljárás</a:t>
            </a: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pPr>
              <a:buNone/>
            </a:pPr>
            <a:endParaRPr lang="hu-HU" dirty="0" smtClean="0"/>
          </a:p>
          <a:p>
            <a:r>
              <a:rPr lang="hu-HU" dirty="0" smtClean="0"/>
              <a:t>Kérelem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sz="2000" dirty="0" smtClean="0"/>
              <a:t>- Meghatalmazás</a:t>
            </a:r>
          </a:p>
          <a:p>
            <a:pPr>
              <a:buNone/>
            </a:pPr>
            <a:r>
              <a:rPr lang="hu-HU" sz="2000" dirty="0" smtClean="0"/>
              <a:t> - Megvalósulási terv 1 pld.</a:t>
            </a:r>
          </a:p>
          <a:p>
            <a:pPr>
              <a:buNone/>
            </a:pPr>
            <a:r>
              <a:rPr lang="hu-HU" sz="2000" dirty="0" smtClean="0"/>
              <a:t> - Kivitelezői nyilatkozat</a:t>
            </a:r>
          </a:p>
          <a:p>
            <a:pPr>
              <a:buNone/>
            </a:pPr>
            <a:r>
              <a:rPr lang="hu-HU" sz="2000" dirty="0" smtClean="0"/>
              <a:t> - Építtető nyilatkozata</a:t>
            </a:r>
          </a:p>
          <a:p>
            <a:pPr>
              <a:buNone/>
            </a:pPr>
            <a:r>
              <a:rPr lang="hu-HU" sz="2000" dirty="0" smtClean="0"/>
              <a:t> - Műszaki átadás-átvételi jegyzőkönyv és mellékletei</a:t>
            </a:r>
          </a:p>
          <a:p>
            <a:pPr>
              <a:buNone/>
            </a:pPr>
            <a:r>
              <a:rPr lang="hu-HU" sz="2000" dirty="0" smtClean="0"/>
              <a:t> - Aktualizált név- és címjegyzék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95138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hu-HU" dirty="0" smtClean="0">
                <a:solidFill>
                  <a:schemeClr val="tx1"/>
                </a:solidFill>
              </a:rPr>
              <a:t>Az eljárások sikeres lefolytatásához szükséges dokumentumok – forgalomba helyezési eljárás</a:t>
            </a: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pPr>
              <a:buNone/>
            </a:pPr>
            <a:endParaRPr lang="hu-HU" dirty="0" smtClean="0"/>
          </a:p>
          <a:p>
            <a:r>
              <a:rPr lang="hu-HU" dirty="0" smtClean="0"/>
              <a:t>Ingatlan nyilvántartási kérdések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sz="2000" dirty="0" smtClean="0"/>
              <a:t> - Tulajdoni lap másolatok</a:t>
            </a:r>
          </a:p>
          <a:p>
            <a:pPr>
              <a:buNone/>
            </a:pPr>
            <a:r>
              <a:rPr lang="hu-HU" sz="2000" dirty="0" smtClean="0"/>
              <a:t> - Az érintett ingatlanok átvezetése megtörtént-e?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95138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hu-HU" dirty="0" smtClean="0">
                <a:solidFill>
                  <a:schemeClr val="tx1"/>
                </a:solidFill>
              </a:rPr>
              <a:t>Az eljárások sikeres lefolytatásához szükséges dokumentumok – forgalomba helyezési eljárás</a:t>
            </a: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pPr>
              <a:buNone/>
            </a:pPr>
            <a:endParaRPr lang="hu-HU" dirty="0" smtClean="0"/>
          </a:p>
          <a:p>
            <a:r>
              <a:rPr lang="hu-HU" dirty="0" smtClean="0"/>
              <a:t> Forgalomba helyezési helyszíni szemle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sz="2000" dirty="0" smtClean="0"/>
              <a:t> - Tervező részvétele hasznos!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79208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hu-HU" sz="3200" dirty="0" smtClean="0">
                <a:solidFill>
                  <a:schemeClr val="tx1"/>
                </a:solidFill>
              </a:rPr>
              <a:t>Az útépítési eljárások menete</a:t>
            </a:r>
            <a:endParaRPr lang="en" sz="3200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pPr>
              <a:buNone/>
            </a:pPr>
            <a:endParaRPr lang="hu-HU" dirty="0" smtClean="0"/>
          </a:p>
          <a:p>
            <a:r>
              <a:rPr lang="hu-HU" dirty="0" smtClean="0"/>
              <a:t> A kérelem beérkezése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sz="2000" dirty="0" smtClean="0"/>
              <a:t> - Megvizsgáljuk a kérelmet és a mellékleteket formailag és tartalmilag is.</a:t>
            </a:r>
          </a:p>
          <a:p>
            <a:pPr>
              <a:buNone/>
            </a:pPr>
            <a:r>
              <a:rPr lang="hu-HU" sz="2000" dirty="0" smtClean="0"/>
              <a:t> - Az eljárásunk sohasem sommás (eljárási díj – ellenérdekű ügyfelek)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79208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hu-HU" sz="3200" dirty="0" smtClean="0">
                <a:solidFill>
                  <a:schemeClr val="tx1"/>
                </a:solidFill>
              </a:rPr>
              <a:t>Az útépítési eljárások menete</a:t>
            </a:r>
            <a:endParaRPr lang="en" sz="3200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r>
              <a:rPr lang="hu-HU" dirty="0" smtClean="0"/>
              <a:t> Számla küldése hiánypótlási végzés keretében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sz="2000" dirty="0" smtClean="0"/>
              <a:t>A végzés tartalmazza a következőket:</a:t>
            </a:r>
          </a:p>
          <a:p>
            <a:pPr>
              <a:buNone/>
            </a:pPr>
            <a:r>
              <a:rPr lang="hu-HU" sz="2000" dirty="0" smtClean="0"/>
              <a:t> - A közlekedési hatóság igazgatási szolgáltatási díja</a:t>
            </a:r>
          </a:p>
          <a:p>
            <a:pPr>
              <a:buNone/>
            </a:pPr>
            <a:r>
              <a:rPr lang="hu-HU" sz="2000" dirty="0"/>
              <a:t> </a:t>
            </a:r>
            <a:r>
              <a:rPr lang="hu-HU" sz="2000" dirty="0" smtClean="0"/>
              <a:t>- A környezetvédelmi és természetvédelmi hatóság díjai: </a:t>
            </a:r>
          </a:p>
          <a:p>
            <a:pPr>
              <a:buNone/>
            </a:pPr>
            <a:r>
              <a:rPr lang="hu-HU" sz="2000" dirty="0"/>
              <a:t>	</a:t>
            </a:r>
            <a:r>
              <a:rPr lang="hu-HU" sz="2000" dirty="0" smtClean="0"/>
              <a:t>- 14.000,- Ft</a:t>
            </a:r>
          </a:p>
          <a:p>
            <a:pPr>
              <a:buNone/>
            </a:pPr>
            <a:r>
              <a:rPr lang="hu-HU" sz="2000" dirty="0"/>
              <a:t>	</a:t>
            </a:r>
            <a:r>
              <a:rPr lang="hu-HU" sz="2000" dirty="0" smtClean="0"/>
              <a:t>- 133.000,- Ft</a:t>
            </a:r>
          </a:p>
          <a:p>
            <a:pPr>
              <a:buNone/>
            </a:pPr>
            <a:r>
              <a:rPr lang="hu-HU" sz="2000" dirty="0"/>
              <a:t> </a:t>
            </a:r>
            <a:r>
              <a:rPr lang="hu-HU" sz="2000" dirty="0" smtClean="0"/>
              <a:t>- A vízügyi hatóság díja:</a:t>
            </a:r>
          </a:p>
          <a:p>
            <a:pPr>
              <a:buNone/>
            </a:pPr>
            <a:r>
              <a:rPr lang="hu-HU" sz="2000" dirty="0"/>
              <a:t>	</a:t>
            </a:r>
            <a:r>
              <a:rPr lang="hu-HU" sz="2000" dirty="0" smtClean="0"/>
              <a:t>- 14.000,- Ft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79208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hu-HU" sz="3200" dirty="0" smtClean="0">
                <a:solidFill>
                  <a:schemeClr val="tx1"/>
                </a:solidFill>
              </a:rPr>
              <a:t>Az útépítési eljárások menete</a:t>
            </a:r>
            <a:endParaRPr lang="en" sz="3200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204864"/>
            <a:ext cx="6984601" cy="4032448"/>
          </a:xfrm>
        </p:spPr>
        <p:txBody>
          <a:bodyPr/>
          <a:lstStyle/>
          <a:p>
            <a:r>
              <a:rPr lang="hu-HU" dirty="0" smtClean="0"/>
              <a:t> Hiánypótlási felszólítás</a:t>
            </a:r>
          </a:p>
          <a:p>
            <a:pPr>
              <a:buNone/>
            </a:pPr>
            <a:endParaRPr lang="hu-HU" sz="1000" dirty="0" smtClean="0"/>
          </a:p>
          <a:p>
            <a:pPr>
              <a:buNone/>
            </a:pPr>
            <a:r>
              <a:rPr lang="hu-HU" sz="2000" dirty="0" smtClean="0"/>
              <a:t>A </a:t>
            </a:r>
            <a:r>
              <a:rPr lang="hu-HU" sz="2000" dirty="0" err="1" smtClean="0"/>
              <a:t>Ket</a:t>
            </a:r>
            <a:r>
              <a:rPr lang="hu-HU" sz="2000" dirty="0" smtClean="0"/>
              <a:t>. </a:t>
            </a:r>
            <a:r>
              <a:rPr lang="hu-HU" sz="2000" dirty="0" err="1" smtClean="0"/>
              <a:t>max</a:t>
            </a:r>
            <a:r>
              <a:rPr lang="hu-HU" sz="2000" dirty="0" smtClean="0"/>
              <a:t>. 45 nap hiánypótlási határidő biztosítását teszi lehetővé, viszont a függő hatályú döntésben foglaltakat figyelembe véve legfeljebb 8-10 napot adhatunk hiánypótlásra. </a:t>
            </a:r>
          </a:p>
          <a:p>
            <a:pPr>
              <a:buNone/>
            </a:pPr>
            <a:endParaRPr lang="hu-HU" sz="1000" dirty="0"/>
          </a:p>
          <a:p>
            <a:pPr>
              <a:buNone/>
            </a:pPr>
            <a:r>
              <a:rPr lang="hu-HU" sz="2000" dirty="0" smtClean="0"/>
              <a:t>A hiánypótlási határidő meghosszabbítását nem engedélyezzük.</a:t>
            </a:r>
          </a:p>
          <a:p>
            <a:pPr>
              <a:buNone/>
            </a:pPr>
            <a:endParaRPr lang="hu-HU" sz="1000" dirty="0" smtClean="0"/>
          </a:p>
          <a:p>
            <a:pPr>
              <a:buNone/>
            </a:pPr>
            <a:r>
              <a:rPr lang="hu-HU" sz="2000" dirty="0" smtClean="0"/>
              <a:t>Az eljárás felfüggesztése minimális esetben lehet opció.</a:t>
            </a:r>
          </a:p>
          <a:p>
            <a:pPr>
              <a:buNone/>
            </a:pPr>
            <a:endParaRPr lang="hu-HU" sz="1000" dirty="0" smtClean="0"/>
          </a:p>
          <a:p>
            <a:pPr>
              <a:buNone/>
            </a:pPr>
            <a:endParaRPr lang="hu-HU" sz="1000" dirty="0"/>
          </a:p>
          <a:p>
            <a:pPr>
              <a:buNone/>
            </a:pPr>
            <a:r>
              <a:rPr lang="hu-HU" sz="2000" dirty="0" smtClean="0"/>
              <a:t>Nincs lehetőség a kompromisszumra.</a:t>
            </a:r>
          </a:p>
        </p:txBody>
      </p:sp>
    </p:spTree>
    <p:extLst>
      <p:ext uri="{BB962C8B-B14F-4D97-AF65-F5344CB8AC3E}">
        <p14:creationId xmlns="" xmlns:p14="http://schemas.microsoft.com/office/powerpoint/2010/main" val="3713118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79208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hu-HU" sz="3200" dirty="0" smtClean="0">
                <a:solidFill>
                  <a:schemeClr val="tx1"/>
                </a:solidFill>
              </a:rPr>
              <a:t>Az útépítési eljárások menete</a:t>
            </a:r>
            <a:endParaRPr lang="en" sz="3200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r>
              <a:rPr lang="hu-HU" dirty="0" smtClean="0"/>
              <a:t> Függő hatályú döntés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sz="2000" dirty="0" smtClean="0"/>
              <a:t>Formája: határozat</a:t>
            </a:r>
          </a:p>
          <a:p>
            <a:pPr>
              <a:buNone/>
            </a:pPr>
            <a:endParaRPr lang="hu-HU" sz="2000" dirty="0"/>
          </a:p>
          <a:p>
            <a:pPr>
              <a:buNone/>
            </a:pPr>
            <a:r>
              <a:rPr lang="hu-HU" sz="2000" dirty="0" smtClean="0"/>
              <a:t>Az eljárásban érintett </a:t>
            </a:r>
            <a:r>
              <a:rPr lang="hu-HU" sz="2000" u="sng" dirty="0" smtClean="0"/>
              <a:t>összes</a:t>
            </a:r>
            <a:r>
              <a:rPr lang="hu-HU" sz="2000" dirty="0" smtClean="0"/>
              <a:t> félnek meg kell küldeni.</a:t>
            </a:r>
          </a:p>
          <a:p>
            <a:pPr>
              <a:buNone/>
            </a:pPr>
            <a:endParaRPr lang="hu-HU" sz="2000" dirty="0"/>
          </a:p>
          <a:p>
            <a:pPr>
              <a:buNone/>
            </a:pPr>
            <a:r>
              <a:rPr lang="hu-HU" sz="2000" dirty="0" smtClean="0"/>
              <a:t>Ez esetenként 800 – 1000 fő is lehet.</a:t>
            </a:r>
          </a:p>
        </p:txBody>
      </p:sp>
    </p:spTree>
    <p:extLst>
      <p:ext uri="{BB962C8B-B14F-4D97-AF65-F5344CB8AC3E}">
        <p14:creationId xmlns="" xmlns:p14="http://schemas.microsoft.com/office/powerpoint/2010/main" val="24785481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79208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hu-HU" sz="3200" dirty="0" smtClean="0">
                <a:solidFill>
                  <a:schemeClr val="tx1"/>
                </a:solidFill>
              </a:rPr>
              <a:t>Az útépítési eljárások menete</a:t>
            </a:r>
            <a:endParaRPr lang="en" sz="3200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r>
              <a:rPr lang="hu-HU" dirty="0" smtClean="0"/>
              <a:t> Szakhatóságok megkeresése a 263/2016. (XII.20.) alapján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sz="2000" dirty="0" smtClean="0"/>
              <a:t>Szükséges hozzá:</a:t>
            </a:r>
          </a:p>
          <a:p>
            <a:pPr>
              <a:buNone/>
            </a:pPr>
            <a:r>
              <a:rPr lang="hu-HU" sz="2000" dirty="0"/>
              <a:t> </a:t>
            </a:r>
            <a:r>
              <a:rPr lang="hu-HU" sz="2000" dirty="0" smtClean="0"/>
              <a:t>- Tervdokumentáció</a:t>
            </a:r>
          </a:p>
          <a:p>
            <a:pPr>
              <a:buNone/>
            </a:pPr>
            <a:r>
              <a:rPr lang="hu-HU" sz="2000" dirty="0"/>
              <a:t> </a:t>
            </a:r>
            <a:r>
              <a:rPr lang="hu-HU" sz="2000" dirty="0" smtClean="0"/>
              <a:t>- Befizetési bizonylat</a:t>
            </a:r>
          </a:p>
          <a:p>
            <a:pPr>
              <a:buNone/>
            </a:pPr>
            <a:endParaRPr lang="hu-HU" sz="2000" dirty="0"/>
          </a:p>
          <a:p>
            <a:pPr>
              <a:buNone/>
            </a:pPr>
            <a:r>
              <a:rPr lang="hu-HU" sz="2000" dirty="0" smtClean="0"/>
              <a:t>Postai úton történik. (KÉR)</a:t>
            </a:r>
          </a:p>
        </p:txBody>
      </p:sp>
    </p:spTree>
    <p:extLst>
      <p:ext uri="{BB962C8B-B14F-4D97-AF65-F5344CB8AC3E}">
        <p14:creationId xmlns="" xmlns:p14="http://schemas.microsoft.com/office/powerpoint/2010/main" val="25880533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79208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hu-HU" sz="3200" dirty="0" smtClean="0">
                <a:solidFill>
                  <a:schemeClr val="tx1"/>
                </a:solidFill>
              </a:rPr>
              <a:t>Az útépítési eljárások menete</a:t>
            </a:r>
            <a:endParaRPr lang="en" sz="3200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r>
              <a:rPr lang="hu-HU" dirty="0" smtClean="0"/>
              <a:t> Szakhatóságok megkeresése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sz="2000" dirty="0" smtClean="0"/>
              <a:t>Jegyző megkeresése, amennyiben az önkormányzat az Építtető – kizárás, kijelölés (</a:t>
            </a:r>
            <a:r>
              <a:rPr lang="hu-HU" sz="2000" dirty="0" err="1" smtClean="0"/>
              <a:t>Ket</a:t>
            </a:r>
            <a:r>
              <a:rPr lang="hu-HU" sz="2000" dirty="0" smtClean="0"/>
              <a:t>. 42. § (5))</a:t>
            </a:r>
          </a:p>
          <a:p>
            <a:pPr>
              <a:buNone/>
            </a:pPr>
            <a:endParaRPr lang="hu-HU" sz="2000" dirty="0"/>
          </a:p>
          <a:p>
            <a:pPr>
              <a:buNone/>
            </a:pPr>
            <a:r>
              <a:rPr lang="hu-HU" sz="2000" dirty="0" smtClean="0"/>
              <a:t>Hosszú időt vesz igénybe – megoldási módok</a:t>
            </a:r>
          </a:p>
        </p:txBody>
      </p:sp>
    </p:spTree>
    <p:extLst>
      <p:ext uri="{BB962C8B-B14F-4D97-AF65-F5344CB8AC3E}">
        <p14:creationId xmlns="" xmlns:p14="http://schemas.microsoft.com/office/powerpoint/2010/main" val="17382725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79208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hu-HU" sz="3200" dirty="0" smtClean="0">
                <a:solidFill>
                  <a:schemeClr val="tx1"/>
                </a:solidFill>
              </a:rPr>
              <a:t>Az útépítési eljárások menete</a:t>
            </a:r>
            <a:endParaRPr lang="en" sz="3200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r>
              <a:rPr lang="hu-HU" dirty="0" smtClean="0"/>
              <a:t> Szakkérdésben érintett szervek megkeresése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sz="2000" dirty="0" smtClean="0"/>
              <a:t>Szükséges hozzá:</a:t>
            </a:r>
          </a:p>
          <a:p>
            <a:pPr>
              <a:buNone/>
            </a:pPr>
            <a:r>
              <a:rPr lang="hu-HU" sz="2000" dirty="0"/>
              <a:t> </a:t>
            </a:r>
            <a:r>
              <a:rPr lang="hu-HU" sz="2000" dirty="0" smtClean="0"/>
              <a:t>- Tervdokumentáció</a:t>
            </a:r>
          </a:p>
          <a:p>
            <a:pPr>
              <a:buNone/>
            </a:pPr>
            <a:r>
              <a:rPr lang="hu-HU" sz="2000" dirty="0"/>
              <a:t> </a:t>
            </a:r>
            <a:r>
              <a:rPr lang="hu-HU" sz="2000" dirty="0" smtClean="0"/>
              <a:t>- Befizetési bizonylat</a:t>
            </a:r>
          </a:p>
          <a:p>
            <a:pPr>
              <a:buNone/>
            </a:pPr>
            <a:r>
              <a:rPr lang="hu-HU" sz="2000" dirty="0"/>
              <a:t> </a:t>
            </a:r>
            <a:r>
              <a:rPr lang="hu-HU" sz="2000" dirty="0" smtClean="0"/>
              <a:t>- Egyéb dokumentumok</a:t>
            </a:r>
          </a:p>
          <a:p>
            <a:pPr>
              <a:buNone/>
            </a:pPr>
            <a:endParaRPr lang="hu-HU" sz="2000" dirty="0"/>
          </a:p>
          <a:p>
            <a:pPr>
              <a:buNone/>
            </a:pPr>
            <a:r>
              <a:rPr lang="hu-HU" sz="2000" dirty="0" smtClean="0"/>
              <a:t>Postai úton/hivatali futárszolgálat útján történik. (KÉR)</a:t>
            </a:r>
          </a:p>
        </p:txBody>
      </p:sp>
    </p:spTree>
    <p:extLst>
      <p:ext uri="{BB962C8B-B14F-4D97-AF65-F5344CB8AC3E}">
        <p14:creationId xmlns="" xmlns:p14="http://schemas.microsoft.com/office/powerpoint/2010/main" val="40444423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79208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hu-HU" sz="3200" dirty="0" smtClean="0">
                <a:solidFill>
                  <a:schemeClr val="tx1"/>
                </a:solidFill>
              </a:rPr>
              <a:t>Az útépítési eljárások menete</a:t>
            </a:r>
            <a:endParaRPr lang="en" sz="3200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r>
              <a:rPr lang="hu-HU" dirty="0" smtClean="0"/>
              <a:t> Meghívó helyszíni szemlére/közmeghallgatásra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sz="2000" dirty="0" smtClean="0"/>
              <a:t>Szakhatósági megkereséssel/értesítéssel egy végzésben történik.</a:t>
            </a:r>
          </a:p>
          <a:p>
            <a:pPr>
              <a:buNone/>
            </a:pPr>
            <a:endParaRPr lang="hu-HU" sz="2000" dirty="0"/>
          </a:p>
          <a:p>
            <a:pPr>
              <a:buNone/>
            </a:pPr>
            <a:r>
              <a:rPr lang="hu-HU" sz="2000" dirty="0" smtClean="0"/>
              <a:t>Nem minden esetben szükséges.</a:t>
            </a:r>
          </a:p>
          <a:p>
            <a:pPr>
              <a:buNone/>
            </a:pPr>
            <a:endParaRPr lang="hu-HU" sz="2000" dirty="0"/>
          </a:p>
          <a:p>
            <a:pPr>
              <a:buNone/>
            </a:pPr>
            <a:r>
              <a:rPr lang="hu-HU" sz="2000" dirty="0" smtClean="0"/>
              <a:t>Tervező közreműködése a helyszíni szemle során!</a:t>
            </a:r>
          </a:p>
        </p:txBody>
      </p:sp>
    </p:spTree>
    <p:extLst>
      <p:ext uri="{BB962C8B-B14F-4D97-AF65-F5344CB8AC3E}">
        <p14:creationId xmlns="" xmlns:p14="http://schemas.microsoft.com/office/powerpoint/2010/main" val="3699073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79208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hu-HU" sz="3200" dirty="0" smtClean="0">
                <a:solidFill>
                  <a:schemeClr val="tx1"/>
                </a:solidFill>
              </a:rPr>
              <a:t>Az útépítési eljárások menete</a:t>
            </a:r>
            <a:endParaRPr lang="en" sz="3200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r>
              <a:rPr lang="hu-HU" dirty="0" smtClean="0"/>
              <a:t> Döntéshozatal</a:t>
            </a:r>
          </a:p>
          <a:p>
            <a:pPr>
              <a:buNone/>
            </a:pPr>
            <a:endParaRPr lang="hu-HU" sz="2000" dirty="0" smtClean="0"/>
          </a:p>
          <a:p>
            <a:pPr>
              <a:buNone/>
            </a:pPr>
            <a:r>
              <a:rPr lang="hu-HU" sz="2000" dirty="0" smtClean="0"/>
              <a:t>A határozat kiadása a nyilatkozatok beszerzését követően válik lehetségessé - az ügyek menedzselése szükséges a korrekt eljáráshoz és a határidők betartásához!</a:t>
            </a:r>
          </a:p>
          <a:p>
            <a:pPr>
              <a:buNone/>
            </a:pPr>
            <a:endParaRPr lang="hu-HU" sz="2000" dirty="0"/>
          </a:p>
          <a:p>
            <a:pPr>
              <a:buNone/>
            </a:pPr>
            <a:r>
              <a:rPr lang="hu-HU" sz="2000" dirty="0" smtClean="0"/>
              <a:t>Hogyan lehetséges az ügyek jó menedzselése?</a:t>
            </a:r>
          </a:p>
          <a:p>
            <a:pPr>
              <a:buNone/>
            </a:pPr>
            <a:endParaRPr lang="hu-HU" sz="2000" dirty="0"/>
          </a:p>
          <a:p>
            <a:pPr>
              <a:buNone/>
            </a:pPr>
            <a:r>
              <a:rPr lang="hu-HU" sz="2000" dirty="0"/>
              <a:t>Együttműködés – Bizalom – Kommunikáció</a:t>
            </a:r>
            <a:endParaRPr lang="hu-HU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34784547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79208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hu-HU" sz="3200" dirty="0" smtClean="0">
                <a:solidFill>
                  <a:schemeClr val="tx1"/>
                </a:solidFill>
              </a:rPr>
              <a:t>Az útépítési eljárások menete</a:t>
            </a:r>
            <a:endParaRPr lang="en" sz="3200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r>
              <a:rPr lang="hu-HU" dirty="0" smtClean="0"/>
              <a:t> </a:t>
            </a:r>
            <a:r>
              <a:rPr lang="hu-HU" dirty="0"/>
              <a:t>K</a:t>
            </a:r>
            <a:r>
              <a:rPr lang="hu-HU" dirty="0" smtClean="0"/>
              <a:t>itekintés a tervezéstől az engedély megszerzéséig tartó időszakra</a:t>
            </a:r>
          </a:p>
          <a:p>
            <a:pPr>
              <a:buNone/>
            </a:pPr>
            <a:endParaRPr lang="hu-HU" sz="2000" dirty="0" smtClean="0"/>
          </a:p>
          <a:p>
            <a:pPr>
              <a:buNone/>
            </a:pPr>
            <a:endParaRPr lang="hu-HU" sz="2000" dirty="0" smtClean="0"/>
          </a:p>
          <a:p>
            <a:pPr>
              <a:buNone/>
            </a:pPr>
            <a:r>
              <a:rPr lang="hu-HU" sz="2000" dirty="0" smtClean="0"/>
              <a:t>Ez az időszak nem változott gyakorlatilag (nem nőtt és nem is csökkent), viszont gyökeresen átrendeződött.</a:t>
            </a:r>
          </a:p>
          <a:p>
            <a:pPr>
              <a:buNone/>
            </a:pPr>
            <a:endParaRPr lang="hu-HU" sz="2000" dirty="0" smtClean="0"/>
          </a:p>
          <a:p>
            <a:pPr>
              <a:buNone/>
            </a:pPr>
            <a:r>
              <a:rPr lang="hu-HU" sz="2000" dirty="0" smtClean="0"/>
              <a:t>A kérelem benyújtásáig minden kérdést rendezni kell és olyan munkaanyagot kell benyújtani engedélyezésre, ami „tökéletesen” elő van készítve. </a:t>
            </a:r>
          </a:p>
          <a:p>
            <a:pPr>
              <a:buNone/>
            </a:pPr>
            <a:endParaRPr lang="hu-HU" sz="2000" dirty="0"/>
          </a:p>
          <a:p>
            <a:pPr>
              <a:buNone/>
            </a:pPr>
            <a:endParaRPr lang="hu-HU" sz="2000" dirty="0"/>
          </a:p>
        </p:txBody>
      </p:sp>
    </p:spTree>
    <p:extLst>
      <p:ext uri="{BB962C8B-B14F-4D97-AF65-F5344CB8AC3E}">
        <p14:creationId xmlns="" xmlns:p14="http://schemas.microsoft.com/office/powerpoint/2010/main" val="27220733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187624" y="1124744"/>
            <a:ext cx="7422976" cy="79208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hu-HU" sz="3200" dirty="0" smtClean="0">
                <a:solidFill>
                  <a:schemeClr val="tx1"/>
                </a:solidFill>
              </a:rPr>
              <a:t>Az útépítési eljárások menete</a:t>
            </a:r>
            <a:endParaRPr lang="en" sz="3200" dirty="0">
              <a:solidFill>
                <a:schemeClr val="tx1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403648" y="2420888"/>
            <a:ext cx="6984601" cy="3683962"/>
          </a:xfrm>
        </p:spPr>
        <p:txBody>
          <a:bodyPr/>
          <a:lstStyle/>
          <a:p>
            <a:r>
              <a:rPr lang="hu-HU" dirty="0" smtClean="0"/>
              <a:t> </a:t>
            </a:r>
            <a:r>
              <a:rPr lang="hu-HU" dirty="0"/>
              <a:t>K</a:t>
            </a:r>
            <a:r>
              <a:rPr lang="hu-HU" dirty="0" smtClean="0"/>
              <a:t>itekintés a tervezéstől az engedély megszerzéséig tartó időszakra</a:t>
            </a:r>
          </a:p>
          <a:p>
            <a:pPr>
              <a:buNone/>
            </a:pPr>
            <a:endParaRPr lang="hu-HU" sz="2000" dirty="0" smtClean="0"/>
          </a:p>
          <a:p>
            <a:pPr>
              <a:buNone/>
            </a:pPr>
            <a:r>
              <a:rPr lang="hu-HU" sz="2000" dirty="0" smtClean="0"/>
              <a:t>Ennek eredményeként nem az eljáró hatóság szekrényében „porosodnak a tervek” hiánypótlás alatt, hanem a tervezőében.</a:t>
            </a:r>
          </a:p>
          <a:p>
            <a:pPr>
              <a:buNone/>
            </a:pPr>
            <a:endParaRPr lang="hu-HU" sz="2000" dirty="0" smtClean="0"/>
          </a:p>
          <a:p>
            <a:pPr>
              <a:buNone/>
            </a:pPr>
            <a:r>
              <a:rPr lang="hu-HU" sz="2000" dirty="0" smtClean="0"/>
              <a:t>A hatósági eljárások ügyintézési ideje ezzel drasztikusan csökken (</a:t>
            </a:r>
            <a:r>
              <a:rPr lang="hu-HU" sz="2000" dirty="0" err="1" smtClean="0"/>
              <a:t>max</a:t>
            </a:r>
            <a:r>
              <a:rPr lang="hu-HU" sz="2000" dirty="0" smtClean="0"/>
              <a:t>. 2 hónap), vagyis a kormányzati cél teljesül, azonban az eljárások bonyolultsága ettől még nem változik. </a:t>
            </a:r>
            <a:endParaRPr lang="hu-HU" sz="2000" dirty="0"/>
          </a:p>
          <a:p>
            <a:pPr>
              <a:buNone/>
            </a:pPr>
            <a:endParaRPr lang="hu-HU" sz="2000" dirty="0"/>
          </a:p>
        </p:txBody>
      </p:sp>
    </p:spTree>
    <p:extLst>
      <p:ext uri="{BB962C8B-B14F-4D97-AF65-F5344CB8AC3E}">
        <p14:creationId xmlns="" xmlns:p14="http://schemas.microsoft.com/office/powerpoint/2010/main" val="32254710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/>
          <p:nvPr/>
        </p:nvSpPr>
        <p:spPr>
          <a:xfrm>
            <a:off x="4339262" y="428151"/>
            <a:ext cx="4159500" cy="265169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lang="en" sz="1000" dirty="0">
              <a:solidFill>
                <a:srgbClr val="999999"/>
              </a:solidFill>
            </a:endParaRPr>
          </a:p>
        </p:txBody>
      </p:sp>
      <p:sp>
        <p:nvSpPr>
          <p:cNvPr id="265" name="Shape 265"/>
          <p:cNvSpPr txBox="1">
            <a:spLocks noGrp="1"/>
          </p:cNvSpPr>
          <p:nvPr>
            <p:ph type="body" idx="4294967295"/>
          </p:nvPr>
        </p:nvSpPr>
        <p:spPr>
          <a:xfrm>
            <a:off x="1105200" y="3889875"/>
            <a:ext cx="7139208" cy="1777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lang="hu-HU" sz="2000" dirty="0" smtClean="0"/>
          </a:p>
          <a:p>
            <a:pPr lvl="0" rtl="0">
              <a:spcBef>
                <a:spcPts val="0"/>
              </a:spcBef>
              <a:buNone/>
            </a:pPr>
            <a:endParaRPr lang="hu-HU" sz="2000" dirty="0" smtClean="0"/>
          </a:p>
          <a:p>
            <a:pPr lvl="0" rtl="0">
              <a:spcBef>
                <a:spcPts val="0"/>
              </a:spcBef>
              <a:buNone/>
            </a:pPr>
            <a:endParaRPr lang="hu-HU" sz="2000" dirty="0" smtClean="0"/>
          </a:p>
          <a:p>
            <a:pPr lvl="0" rtl="0">
              <a:spcBef>
                <a:spcPts val="0"/>
              </a:spcBef>
              <a:buNone/>
            </a:pPr>
            <a:endParaRPr lang="hu-HU" sz="2000" dirty="0" smtClean="0"/>
          </a:p>
          <a:p>
            <a:pPr lvl="0" algn="r" rtl="0">
              <a:spcBef>
                <a:spcPts val="0"/>
              </a:spcBef>
              <a:buNone/>
            </a:pPr>
            <a:r>
              <a:rPr lang="hu-HU" sz="2000" dirty="0" smtClean="0"/>
              <a:t>Köszönjük megtisztelő figyelmüket!</a:t>
            </a:r>
            <a:endParaRPr lang="en" sz="2000" dirty="0"/>
          </a:p>
        </p:txBody>
      </p:sp>
      <p:sp>
        <p:nvSpPr>
          <p:cNvPr id="266" name="Shape 266"/>
          <p:cNvSpPr txBox="1">
            <a:spLocks noGrp="1"/>
          </p:cNvSpPr>
          <p:nvPr>
            <p:ph type="title" idx="4294967295"/>
          </p:nvPr>
        </p:nvSpPr>
        <p:spPr>
          <a:xfrm>
            <a:off x="533400" y="3147900"/>
            <a:ext cx="3038399" cy="562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hu-HU" dirty="0" smtClean="0"/>
              <a:t>Kérdések?</a:t>
            </a:r>
            <a:endParaRPr lang="en" dirty="0"/>
          </a:p>
        </p:txBody>
      </p:sp>
      <p:sp>
        <p:nvSpPr>
          <p:cNvPr id="267" name="Shape 267"/>
          <p:cNvSpPr/>
          <p:nvPr/>
        </p:nvSpPr>
        <p:spPr>
          <a:xfrm>
            <a:off x="4157403" y="242500"/>
            <a:ext cx="4527852" cy="3524984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ysande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1606</TotalTime>
  <Words>1106</Words>
  <Application>Microsoft Office PowerPoint</Application>
  <PresentationFormat>Diavetítés a képernyőre (4:3 oldalarány)</PresentationFormat>
  <Paragraphs>240</Paragraphs>
  <Slides>36</Slides>
  <Notes>36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36</vt:i4>
      </vt:variant>
    </vt:vector>
  </HeadingPairs>
  <TitlesOfParts>
    <vt:vector size="37" baseType="lpstr">
      <vt:lpstr>Lysander template</vt:lpstr>
      <vt:lpstr>    Ket. módosítással kapcsolatos szimpózium    Közlekedési szakági engedélyezési eljárások   </vt:lpstr>
      <vt:lpstr>Győr-Moson-Sopron Megyei Kormányhivatal Műszaki Engedélyezési és Fogyasztóvédelmi Főosztály Útügyi Osztály</vt:lpstr>
      <vt:lpstr> 1991 – 2006  Győr-Moson-Sopron Megyei Közlekedési Felügyelet</vt:lpstr>
      <vt:lpstr> Az eljárások gyorsítása és egyszerűsítése </vt:lpstr>
      <vt:lpstr>A Ket. módosítás hatásai az eljárásainkra</vt:lpstr>
      <vt:lpstr>6. dia</vt:lpstr>
      <vt:lpstr>A Ket. módosítás hatásai az eljárásainkra</vt:lpstr>
      <vt:lpstr>Területi felosztás</vt:lpstr>
      <vt:lpstr>Területi felosztás - ügyintézőink</vt:lpstr>
      <vt:lpstr>Legfontosabb ágazati jogszabályaink:</vt:lpstr>
      <vt:lpstr>Legfontosabb ügyfajtáink bemutatása:</vt:lpstr>
      <vt:lpstr>Az eljárások sikeres lefolytatásához szükséges dokumentumok – útépítési engedélyezési eljárás</vt:lpstr>
      <vt:lpstr>Az eljárások sikeres lefolytatásához szükséges dokumentumok – útépítési engedélyezési eljárás</vt:lpstr>
      <vt:lpstr>Az eljárások sikeres lefolytatásához szükséges dokumentumok – útépítési engedélyezési eljárás</vt:lpstr>
      <vt:lpstr>Az eljárások sikeres lefolytatásához szükséges dokumentumok – útépítési engedélyezési eljárás</vt:lpstr>
      <vt:lpstr>Az eljárások sikeres lefolytatásához szükséges dokumentumok – útépítési engedélyezési eljárás</vt:lpstr>
      <vt:lpstr>Az eljárások sikeres lefolytatásához szükséges dokumentumok – útépítési engedélyezési eljárás</vt:lpstr>
      <vt:lpstr>Az eljárások sikeres lefolytatásához szükséges dokumentumok – útépítési engedélyezési eljárás</vt:lpstr>
      <vt:lpstr>Az eljárások sikeres lefolytatásához szükséges dokumentumok – útépítési engedélyezési eljárás</vt:lpstr>
      <vt:lpstr>Az eljárások sikeres lefolytatásához szükséges dokumentumok – útépítési engedélyezési eljárás</vt:lpstr>
      <vt:lpstr>Az eljárások sikeres lefolytatásához szükséges dokumentumok – útépítési engedélyezési eljárás</vt:lpstr>
      <vt:lpstr>Az eljárások sikeres lefolytatásához szükséges dokumentumok – forgalomba helyezési eljárás</vt:lpstr>
      <vt:lpstr>Az eljárások sikeres lefolytatásához szükséges dokumentumok – forgalomba helyezési eljárás</vt:lpstr>
      <vt:lpstr>Az eljárások sikeres lefolytatásához szükséges dokumentumok – forgalomba helyezési eljárás</vt:lpstr>
      <vt:lpstr>Az útépítési eljárások menete</vt:lpstr>
      <vt:lpstr>Az útépítési eljárások menete</vt:lpstr>
      <vt:lpstr>Az útépítési eljárások menete</vt:lpstr>
      <vt:lpstr>Az útépítési eljárások menete</vt:lpstr>
      <vt:lpstr>Az útépítési eljárások menete</vt:lpstr>
      <vt:lpstr>Az útépítési eljárások menete</vt:lpstr>
      <vt:lpstr>Az útépítési eljárások menete</vt:lpstr>
      <vt:lpstr>Az útépítési eljárások menete</vt:lpstr>
      <vt:lpstr>Az útépítési eljárások menete</vt:lpstr>
      <vt:lpstr>Az útépítési eljárások menete</vt:lpstr>
      <vt:lpstr>Az útépítési eljárások menete</vt:lpstr>
      <vt:lpstr>Kérdések?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Ket. Módosítással kapcsolatos szimpózium    Közlekedési szakági engedélyezési eljárások</dc:title>
  <dc:creator>Hujber Károly</dc:creator>
  <cp:lastModifiedBy>khujber</cp:lastModifiedBy>
  <cp:revision>129</cp:revision>
  <dcterms:modified xsi:type="dcterms:W3CDTF">2016-06-24T07:55:56Z</dcterms:modified>
</cp:coreProperties>
</file>